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heme/theme2.xml" ContentType="application/vnd.openxmlformats-officedocument.theme+xml"/>
  <Override PartName="/ppt/tags/tag48.xml" ContentType="application/vnd.openxmlformats-officedocument.presentationml.tags+xml"/>
  <Override PartName="/ppt/tags/tag49.xml" ContentType="application/vnd.openxmlformats-officedocument.presentationml.tags+xml"/>
  <Override PartName="/ppt/notesSlides/notesSlide1.xml" ContentType="application/vnd.openxmlformats-officedocument.presentationml.notesSlide+xml"/>
  <Override PartName="/ppt/tags/tag50.xml" ContentType="application/vnd.openxmlformats-officedocument.presentationml.tags+xml"/>
  <Override PartName="/ppt/notesSlides/notesSlide2.xml" ContentType="application/vnd.openxmlformats-officedocument.presentationml.notesSlide+xml"/>
  <Override PartName="/ppt/tags/tag51.xml" ContentType="application/vnd.openxmlformats-officedocument.presentationml.tags+xml"/>
  <Override PartName="/ppt/notesSlides/notesSlide3.xml" ContentType="application/vnd.openxmlformats-officedocument.presentationml.notesSlide+xml"/>
  <Override PartName="/ppt/tags/tag52.xml" ContentType="application/vnd.openxmlformats-officedocument.presentationml.tags+xml"/>
  <Override PartName="/ppt/notesSlides/notesSlide4.xml" ContentType="application/vnd.openxmlformats-officedocument.presentationml.notesSlide+xml"/>
  <Override PartName="/ppt/tags/tag53.xml" ContentType="application/vnd.openxmlformats-officedocument.presentationml.tags+xml"/>
  <Override PartName="/ppt/notesSlides/notesSlide5.xml" ContentType="application/vnd.openxmlformats-officedocument.presentationml.notesSlide+xml"/>
  <Override PartName="/ppt/tags/tag54.xml" ContentType="application/vnd.openxmlformats-officedocument.presentationml.tags+xml"/>
  <Override PartName="/ppt/notesSlides/notesSlide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4"/>
  </p:sldMasterIdLst>
  <p:notesMasterIdLst>
    <p:notesMasterId r:id="rId21"/>
  </p:notesMasterIdLst>
  <p:sldIdLst>
    <p:sldId id="2134805480" r:id="rId5"/>
    <p:sldId id="2134805528" r:id="rId6"/>
    <p:sldId id="2123258688" r:id="rId7"/>
    <p:sldId id="2134805504" r:id="rId8"/>
    <p:sldId id="2134805500" r:id="rId9"/>
    <p:sldId id="2134805481" r:id="rId10"/>
    <p:sldId id="2134805526" r:id="rId11"/>
    <p:sldId id="2134805515" r:id="rId12"/>
    <p:sldId id="2134805529" r:id="rId13"/>
    <p:sldId id="2134805521" r:id="rId14"/>
    <p:sldId id="2134805522" r:id="rId15"/>
    <p:sldId id="2134805523" r:id="rId16"/>
    <p:sldId id="2134805524" r:id="rId17"/>
    <p:sldId id="2134805525" r:id="rId18"/>
    <p:sldId id="2134805527" r:id="rId19"/>
    <p:sldId id="2134805514" r:id="rId20"/>
  </p:sldIdLst>
  <p:sldSz cx="12192000"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91F182-3F5D-657D-7275-56868598F878}" name="Sharif Islam" initials="SI" userId="S::shisla@microsoft.com::96dfe039-9838-43f0-866d-387e44ef2f83" providerId="AD"/>
  <p188:author id="{D6A6DC99-5F97-63DC-CE2A-EA383C06374C}" name="Philip Reilly" initials="PR" userId="S::philipr@microsoft.com::1f957e5c-664a-4e64-abe5-92f2ee7672b4" providerId="AD"/>
  <p188:author id="{6854CEDA-D5E6-5C6D-29BE-BE211C85DB12}" name="Sajal Agarwal" initials="SA" userId="S::sajagarw@microsoft.com::7530d528-da57-4c9c-8a56-93d3214b5c14" providerId="AD"/>
  <p188:author id="{A27463E0-1EA7-F1C5-4515-2E558BCB4B70}" name="Damian Madsen (Prime 8 LLC)" initials="" userId="v-damima@microsoft.com" providerId="O365"/>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0000FF"/>
    <a:srgbClr val="E1F2FF"/>
    <a:srgbClr val="F3FAFF"/>
    <a:srgbClr val="E7E9E8"/>
    <a:srgbClr val="243A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AF11FC-2D6C-4449-0E7B-97F58873C1E2}" v="39" dt="2020-11-06T23:37:42.890"/>
    <p1510:client id="{96F64A63-8BAC-490C-9D6B-9BFEE2B2967A}" v="70" dt="2020-10-27T15:26:55.265"/>
    <p1510:client id="{CBEE859B-B78E-1406-1EDA-72A2AFC07CE0}" v="104" dt="2020-12-22T19:04:11.662"/>
    <p1510:client id="{E771388E-5C1C-5B3E-8084-BF20202D0C9B}" v="10" dt="2021-01-13T06:30:12.3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2C0ECE-0B68-4F2E-A1DE-09F45E78948E}" type="datetimeFigureOut">
              <a:rPr lang="en-US" smtClean="0"/>
              <a:t>5/28/2021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F08F2E-4BCD-48F1-8F57-B98D6E9820BC}" type="slidenum">
              <a:rPr lang="en-US" smtClean="0"/>
              <a:t>‹#›</a:t>
            </a:fld>
            <a:endParaRPr lang="en-US"/>
          </a:p>
        </p:txBody>
      </p:sp>
    </p:spTree>
    <p:extLst>
      <p:ext uri="{BB962C8B-B14F-4D97-AF65-F5344CB8AC3E}">
        <p14:creationId xmlns:p14="http://schemas.microsoft.com/office/powerpoint/2010/main" val="3746244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1FEA597B-0FE9-498D-ADD5-7527FA1F59B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947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F08F2E-4BCD-48F1-8F57-B98D6E9820BC}" type="slidenum">
              <a:rPr lang="en-US" smtClean="0"/>
              <a:t>4</a:t>
            </a:fld>
            <a:endParaRPr lang="en-US"/>
          </a:p>
        </p:txBody>
      </p:sp>
    </p:spTree>
    <p:extLst>
      <p:ext uri="{BB962C8B-B14F-4D97-AF65-F5344CB8AC3E}">
        <p14:creationId xmlns:p14="http://schemas.microsoft.com/office/powerpoint/2010/main" val="3469567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F08F2E-4BCD-48F1-8F57-B98D6E9820BC}" type="slidenum">
              <a:rPr lang="en-US" smtClean="0"/>
              <a:t>5</a:t>
            </a:fld>
            <a:endParaRPr lang="en-US"/>
          </a:p>
        </p:txBody>
      </p:sp>
    </p:spTree>
    <p:extLst>
      <p:ext uri="{BB962C8B-B14F-4D97-AF65-F5344CB8AC3E}">
        <p14:creationId xmlns:p14="http://schemas.microsoft.com/office/powerpoint/2010/main" val="109771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6</a:t>
            </a:fld>
            <a:endParaRPr lang="en-US"/>
          </a:p>
        </p:txBody>
      </p:sp>
    </p:spTree>
    <p:extLst>
      <p:ext uri="{BB962C8B-B14F-4D97-AF65-F5344CB8AC3E}">
        <p14:creationId xmlns:p14="http://schemas.microsoft.com/office/powerpoint/2010/main" val="1466799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7</a:t>
            </a:fld>
            <a:endParaRPr lang="en-US"/>
          </a:p>
        </p:txBody>
      </p:sp>
    </p:spTree>
    <p:extLst>
      <p:ext uri="{BB962C8B-B14F-4D97-AF65-F5344CB8AC3E}">
        <p14:creationId xmlns:p14="http://schemas.microsoft.com/office/powerpoint/2010/main" val="775255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5/28/2021 5:17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484181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1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2.pn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40.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2.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lac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965774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ta &amp; AI Title w/graphic 5">
    <p:bg>
      <p:bgRef idx="1001">
        <a:schemeClr val="bg1"/>
      </p:bgRef>
    </p:bg>
    <p:spTree>
      <p:nvGrpSpPr>
        <p:cNvPr id="1" name=""/>
        <p:cNvGrpSpPr/>
        <p:nvPr/>
      </p:nvGrpSpPr>
      <p:grpSpPr>
        <a:xfrm>
          <a:off x="0" y="0"/>
          <a:ext cx="0" cy="0"/>
          <a:chOff x="0" y="0"/>
          <a:chExt cx="0" cy="0"/>
        </a:xfrm>
      </p:grpSpPr>
      <p:pic>
        <p:nvPicPr>
          <p:cNvPr id="7" name="Picture 6" descr="A picture containing scene, road, track, train&#10;&#10;Description automatically generated">
            <a:extLst>
              <a:ext uri="{FF2B5EF4-FFF2-40B4-BE49-F238E27FC236}">
                <a16:creationId xmlns:a16="http://schemas.microsoft.com/office/drawing/2014/main" id="{7F67BED2-FBE9-492F-87D2-382DF75C6B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4" name="Logo" descr="A picture containing flower, bird&#10;&#10;Description automatically generated">
            <a:extLst>
              <a:ext uri="{FF2B5EF4-FFF2-40B4-BE49-F238E27FC236}">
                <a16:creationId xmlns:a16="http://schemas.microsoft.com/office/drawing/2014/main" id="{96AF287E-CC03-40BA-B85D-24013BC7175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pic>
        <p:nvPicPr>
          <p:cNvPr id="50" name="Picture 49" descr="A close up of a logo&#10;&#10;Description automatically generated">
            <a:extLst>
              <a:ext uri="{FF2B5EF4-FFF2-40B4-BE49-F238E27FC236}">
                <a16:creationId xmlns:a16="http://schemas.microsoft.com/office/drawing/2014/main" id="{5C680EA6-E1AD-49C5-9DEF-E4EE1380A67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688578" y="0"/>
            <a:ext cx="10285541" cy="6858000"/>
          </a:xfrm>
          <a:prstGeom prst="rect">
            <a:avLst/>
          </a:prstGeom>
        </p:spPr>
      </p:pic>
      <p:sp>
        <p:nvSpPr>
          <p:cNvPr id="2" name="TextBox 1">
            <a:extLst>
              <a:ext uri="{FF2B5EF4-FFF2-40B4-BE49-F238E27FC236}">
                <a16:creationId xmlns:a16="http://schemas.microsoft.com/office/drawing/2014/main" id="{81EC3ADB-321F-43C3-8530-5AC36DAB5000}"/>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99896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amp; AI Title w/graphic 6">
    <p:bg>
      <p:bgRef idx="1001">
        <a:schemeClr val="bg1"/>
      </p:bgRef>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1BDF9F3-47B7-4B12-8E40-227712E838F6}"/>
              </a:ext>
            </a:extLst>
          </p:cNvPr>
          <p:cNvGrpSpPr/>
          <p:nvPr userDrawn="1"/>
        </p:nvGrpSpPr>
        <p:grpSpPr>
          <a:xfrm>
            <a:off x="1" y="-1"/>
            <a:ext cx="12669781" cy="6858001"/>
            <a:chOff x="967386" y="1254334"/>
            <a:chExt cx="9804136" cy="5306109"/>
          </a:xfrm>
        </p:grpSpPr>
        <p:pic>
          <p:nvPicPr>
            <p:cNvPr id="16" name="Picture 15" descr="A person standing on top of a mountain&#10;&#10;Description automatically generated">
              <a:extLst>
                <a:ext uri="{FF2B5EF4-FFF2-40B4-BE49-F238E27FC236}">
                  <a16:creationId xmlns:a16="http://schemas.microsoft.com/office/drawing/2014/main" id="{32206CE8-0D55-4D61-9B26-85FC2C87106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67386" y="1254334"/>
              <a:ext cx="9434420" cy="5306108"/>
            </a:xfrm>
            <a:prstGeom prst="rect">
              <a:avLst/>
            </a:prstGeom>
          </p:spPr>
        </p:pic>
        <p:pic>
          <p:nvPicPr>
            <p:cNvPr id="10" name="Picture 9" descr="A close up of a logo&#10;&#10;Description automatically generated">
              <a:extLst>
                <a:ext uri="{FF2B5EF4-FFF2-40B4-BE49-F238E27FC236}">
                  <a16:creationId xmlns:a16="http://schemas.microsoft.com/office/drawing/2014/main" id="{6DEA7733-2AE7-4361-942A-A66BD471DFD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927205" y="3131187"/>
              <a:ext cx="8844317" cy="3429256"/>
            </a:xfrm>
            <a:prstGeom prst="rect">
              <a:avLst/>
            </a:prstGeom>
          </p:spPr>
        </p:pic>
      </p:grpSp>
      <p:sp>
        <p:nvSpPr>
          <p:cNvPr id="13" name="Title 1">
            <a:extLst>
              <a:ext uri="{FF2B5EF4-FFF2-40B4-BE49-F238E27FC236}">
                <a16:creationId xmlns:a16="http://schemas.microsoft.com/office/drawing/2014/main" id="{ADBDC63F-33A6-4721-8C9E-26C499311474}"/>
              </a:ext>
            </a:extLst>
          </p:cNvPr>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7D87A1A7-431E-4B94-A529-04DE642B0883}"/>
              </a:ext>
            </a:extLst>
          </p:cNvPr>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5" name="Logo" descr="A picture containing flower, bird&#10;&#10;Description automatically generated">
            <a:extLst>
              <a:ext uri="{FF2B5EF4-FFF2-40B4-BE49-F238E27FC236}">
                <a16:creationId xmlns:a16="http://schemas.microsoft.com/office/drawing/2014/main" id="{413BFEC7-54E1-40BF-865D-18AA4DF3B3C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80509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20916"/>
          </a:xfrm>
        </p:spPr>
        <p:txBody>
          <a:bodyPr wrap="square">
            <a:spAutoFit/>
          </a:bodyPr>
          <a:lstStyle>
            <a:lvl1pPr marL="0" indent="0">
              <a:buNone/>
              <a:defRPr sz="2353">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70A56A79-6CF6-4FC6-875F-B3C05188E7DD}"/>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
        <p:nvSpPr>
          <p:cNvPr id="3" name="TextBox 2">
            <a:extLst>
              <a:ext uri="{FF2B5EF4-FFF2-40B4-BE49-F238E27FC236}">
                <a16:creationId xmlns:a16="http://schemas.microsoft.com/office/drawing/2014/main" id="{90650AFE-0EE7-44F5-92A2-9F38A0D2219E}"/>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46638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20916"/>
          </a:xfrm>
        </p:spPr>
        <p:txBody>
          <a:bodyPr/>
          <a:lstStyle>
            <a:lvl1pPr>
              <a:defRPr sz="2353">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3FCB7F8C-1446-4BD5-89C7-C9605C4BF69B}"/>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3420560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543989"/>
          </a:xfrm>
        </p:spPr>
        <p:txBody>
          <a:bodyPr wrap="square">
            <a:spAutoFit/>
          </a:bodyPr>
          <a:lstStyle>
            <a:lvl1pPr marL="0" indent="0">
              <a:spcBef>
                <a:spcPts val="1223"/>
              </a:spcBef>
              <a:buClr>
                <a:schemeClr val="tx1"/>
              </a:buClr>
              <a:buFont typeface="Wingdings" panose="05000000000000000000" pitchFamily="2" charset="2"/>
              <a:buNone/>
              <a:defRPr sz="2353"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543989"/>
          </a:xfrm>
        </p:spPr>
        <p:txBody>
          <a:bodyPr wrap="square">
            <a:spAutoFit/>
          </a:bodyPr>
          <a:lstStyle>
            <a:lvl1pPr marL="0" indent="0">
              <a:spcBef>
                <a:spcPts val="1223"/>
              </a:spcBef>
              <a:buClr>
                <a:schemeClr val="tx1"/>
              </a:buClr>
              <a:buFont typeface="Wingdings" panose="05000000000000000000" pitchFamily="2" charset="2"/>
              <a:buNone/>
              <a:defRPr lang="en-US" sz="2353" b="0" kern="1200" spc="0" baseline="0" dirty="0">
                <a:gradFill>
                  <a:gsLst>
                    <a:gs pos="1250">
                      <a:schemeClr val="tx1"/>
                    </a:gs>
                    <a:gs pos="100000">
                      <a:schemeClr val="tx1"/>
                    </a:gs>
                  </a:gsLst>
                  <a:lin ang="5400000" scaled="0"/>
                </a:gradFill>
                <a:latin typeface="+mj-lt"/>
                <a:ea typeface="+mn-ea"/>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marL="0" marR="0" lvl="0" indent="0" algn="l" defTabSz="932563" rtl="0" eaLnBrk="1" fontAlgn="auto" latinLnBrk="0" hangingPunct="1">
              <a:lnSpc>
                <a:spcPct val="100000"/>
              </a:lnSpc>
              <a:spcBef>
                <a:spcPts val="1223"/>
              </a:spcBef>
              <a:spcAft>
                <a:spcPts val="0"/>
              </a:spcAft>
              <a:buClr>
                <a:schemeClr val="tx1"/>
              </a:buClr>
              <a:buSzPct val="90000"/>
              <a:buFont typeface="Wingdings" panose="05000000000000000000" pitchFamily="2" charset="2"/>
              <a:buNone/>
              <a:tabLst/>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BD48C2BB-5BD3-42F5-8A0C-D36D83BF35E3}"/>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6505972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20916"/>
          </a:xfrm>
        </p:spPr>
        <p:txBody>
          <a:bodyPr wrap="square">
            <a:spAutoFit/>
          </a:bodyPr>
          <a:lstStyle>
            <a:lvl1pPr marL="231730" indent="-231730">
              <a:spcBef>
                <a:spcPts val="1223"/>
              </a:spcBef>
              <a:buClr>
                <a:schemeClr val="tx1"/>
              </a:buClr>
              <a:buFont typeface="Wingdings" panose="05000000000000000000" pitchFamily="2" charset="2"/>
              <a:buChar char=""/>
              <a:defRPr sz="2353"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20916"/>
          </a:xfrm>
        </p:spPr>
        <p:txBody>
          <a:bodyPr wrap="square">
            <a:spAutoFit/>
          </a:bodyPr>
          <a:lstStyle>
            <a:lvl1pPr marL="231730" indent="-231730">
              <a:spcBef>
                <a:spcPts val="1223"/>
              </a:spcBef>
              <a:buClr>
                <a:schemeClr val="tx1"/>
              </a:buClr>
              <a:buFont typeface="Wingdings" panose="05000000000000000000" pitchFamily="2" charset="2"/>
              <a:buChar char=""/>
              <a:defRPr sz="2353"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7897393-E3E6-4F79-B267-89CF16941871}"/>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0325960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7628352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A7EEC7B2-8571-442D-A101-2B192B76D9C2}"/>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447032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85848"/>
          </a:xfrm>
        </p:spPr>
        <p:txBody>
          <a:bodyPr tIns="64008"/>
          <a:lstStyle>
            <a:lvl1pPr>
              <a:defRPr sz="2745" spc="0">
                <a:latin typeface="+mj-lt"/>
                <a:cs typeface="Segoe UI" panose="020B0502040204020203"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4F2BCE21-E146-4AF3-BCD8-818F2B8F39E1}"/>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3062479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8244064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Dark Blu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183144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21638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263032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91712401-854D-4DAA-B574-3E31F2213ADA}"/>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758173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510602A4-2242-425F-AE13-22CD97AC3879}"/>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992226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439C44E6-9CAA-4F25-BA84-29DB0DACF4F5}"/>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570260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23769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8AFD8C00-171A-4083-BBCD-A8FCC253AB9E}"/>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675278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ta&amp;AI Dem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050651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ata&amp;AI 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4056544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Data&amp;AI Dem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150298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Dark Purple">
    <p:bg>
      <p:bgPr>
        <a:solidFill>
          <a:schemeClr val="accent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920124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Data&amp;AI 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836890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129334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072751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 Black">
    <p:bg>
      <p:bgPr>
        <a:solidFill>
          <a:schemeClr val="tx2"/>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225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Dark Blue">
    <p:bg>
      <p:bgPr>
        <a:solidFill>
          <a:schemeClr val="accent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3852526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 Dark Purple">
    <p:bg>
      <p:bgPr>
        <a:solidFill>
          <a:schemeClr val="accent4"/>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7024292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 Blue">
    <p:bg>
      <p:bgPr>
        <a:solidFill>
          <a:schemeClr val="accent2"/>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243755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 Light Gray">
    <p:bg>
      <p:bgPr>
        <a:solidFill>
          <a:schemeClr val="tx1">
            <a:lumMod val="10000"/>
            <a:lumOff val="90000"/>
          </a:schemeClr>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2791544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5948293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404639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Blu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2801495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p:bg>
      <p:bgRef idx="1001">
        <a:schemeClr val="bg2"/>
      </p:bgRef>
    </p:bg>
    <p:spTree>
      <p:nvGrpSpPr>
        <p:cNvPr id="1" name=""/>
        <p:cNvGrpSpPr/>
        <p:nvPr/>
      </p:nvGrpSpPr>
      <p:grpSpPr>
        <a:xfrm>
          <a:off x="0" y="0"/>
          <a:ext cx="0" cy="0"/>
          <a:chOff x="0" y="0"/>
          <a:chExt cx="0" cy="0"/>
        </a:xfrm>
      </p:grpSpPr>
      <p:pic>
        <p:nvPicPr>
          <p:cNvPr id="4" name="Picture 3" descr="A picture containing outdoor, object, sunset, flying&#10;&#10;Description automatically generated">
            <a:extLst>
              <a:ext uri="{FF2B5EF4-FFF2-40B4-BE49-F238E27FC236}">
                <a16:creationId xmlns:a16="http://schemas.microsoft.com/office/drawing/2014/main" id="{E16DF15D-5862-4F7A-96AD-2183F2DF874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2"/>
          </a:xfrm>
          <a:prstGeom prst="rect">
            <a:avLst/>
          </a:prstGeom>
        </p:spPr>
      </p:pic>
      <p:pic>
        <p:nvPicPr>
          <p:cNvPr id="5" name="Picture 4" descr="A close up of a logo&#10;&#10;Description automatically generated">
            <a:extLst>
              <a:ext uri="{FF2B5EF4-FFF2-40B4-BE49-F238E27FC236}">
                <a16:creationId xmlns:a16="http://schemas.microsoft.com/office/drawing/2014/main" id="{614108D2-0058-46CB-8A3C-DF52DDCFABB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785321"/>
            <a:ext cx="12192000" cy="5072679"/>
          </a:xfrm>
          <a:prstGeom prst="rect">
            <a:avLst/>
          </a:prstGeom>
        </p:spPr>
      </p:pic>
      <p:pic>
        <p:nvPicPr>
          <p:cNvPr id="11" name="Logo" descr="A picture containing flower, bird&#10;&#10;Description automatically generated">
            <a:extLst>
              <a:ext uri="{FF2B5EF4-FFF2-40B4-BE49-F238E27FC236}">
                <a16:creationId xmlns:a16="http://schemas.microsoft.com/office/drawing/2014/main" id="{24D9505B-23B5-4D75-855D-33A0A01CE9F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12" name="Title 1">
            <a:extLst>
              <a:ext uri="{FF2B5EF4-FFF2-40B4-BE49-F238E27FC236}">
                <a16:creationId xmlns:a16="http://schemas.microsoft.com/office/drawing/2014/main" id="{C1CBACC6-F8D5-46F9-AAA2-A988ACF8299F}"/>
              </a:ext>
            </a:extLst>
          </p:cNvPr>
          <p:cNvSpPr>
            <a:spLocks noGrp="1"/>
          </p:cNvSpPr>
          <p:nvPr>
            <p:ph type="title" hasCustomPrompt="1"/>
          </p:nvPr>
        </p:nvSpPr>
        <p:spPr>
          <a:xfrm>
            <a:off x="585216" y="3035808"/>
            <a:ext cx="5510783"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Thank you</a:t>
            </a: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0E49A701-68F8-4D12-81E0-F451A2651008}"/>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8813044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slide - Global">
    <p:bg>
      <p:bgRef idx="1001">
        <a:schemeClr val="bg2"/>
      </p:bgRef>
    </p:bg>
    <p:spTree>
      <p:nvGrpSpPr>
        <p:cNvPr id="1" name=""/>
        <p:cNvGrpSpPr/>
        <p:nvPr/>
      </p:nvGrpSpPr>
      <p:grpSpPr>
        <a:xfrm>
          <a:off x="0" y="0"/>
          <a:ext cx="0" cy="0"/>
          <a:chOff x="0" y="0"/>
          <a:chExt cx="0" cy="0"/>
        </a:xfrm>
      </p:grpSpPr>
      <p:pic>
        <p:nvPicPr>
          <p:cNvPr id="11" name="Picture 2" descr="Network, Earth, Block Chain, Globe, Digitization">
            <a:extLst>
              <a:ext uri="{FF2B5EF4-FFF2-40B4-BE49-F238E27FC236}">
                <a16:creationId xmlns:a16="http://schemas.microsoft.com/office/drawing/2014/main" id="{6520DBBD-08C5-4F52-B163-ABA9DDA996E6}"/>
              </a:ext>
            </a:extLst>
          </p:cNvPr>
          <p:cNvPicPr>
            <a:picLocks noChangeAspect="1" noChangeArrowheads="1"/>
          </p:cNvPicPr>
          <p:nvPr userDrawn="1"/>
        </p:nvPicPr>
        <p:blipFill rotWithShape="1">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865" y="0"/>
            <a:ext cx="12190271" cy="6858000"/>
          </a:xfrm>
          <a:prstGeom prst="rect">
            <a:avLst/>
          </a:prstGeom>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593A24D-1F08-44A9-8A86-F1EE82997674}"/>
              </a:ext>
            </a:extLst>
          </p:cNvPr>
          <p:cNvSpPr/>
          <p:nvPr userDrawn="1"/>
        </p:nvSpPr>
        <p:spPr bwMode="auto">
          <a:xfrm>
            <a:off x="-5525" y="0"/>
            <a:ext cx="12190271" cy="6857999"/>
          </a:xfrm>
          <a:prstGeom prst="rect">
            <a:avLst/>
          </a:prstGeom>
          <a:gradFill>
            <a:gsLst>
              <a:gs pos="50000">
                <a:schemeClr val="accent2">
                  <a:alpha val="50000"/>
                </a:schemeClr>
              </a:gs>
              <a:gs pos="0">
                <a:schemeClr val="accent1">
                  <a:alpha val="50000"/>
                </a:schemeClr>
              </a:gs>
              <a:gs pos="98230">
                <a:schemeClr val="accent3">
                  <a:alpha val="6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Title 5">
            <a:extLst>
              <a:ext uri="{FF2B5EF4-FFF2-40B4-BE49-F238E27FC236}">
                <a16:creationId xmlns:a16="http://schemas.microsoft.com/office/drawing/2014/main" id="{94B83810-7B66-4C9D-8A28-1C118C1EAFF2}"/>
              </a:ext>
            </a:extLst>
          </p:cNvPr>
          <p:cNvSpPr txBox="1">
            <a:spLocks/>
          </p:cNvSpPr>
          <p:nvPr userDrawn="1"/>
        </p:nvSpPr>
        <p:spPr>
          <a:xfrm>
            <a:off x="864" y="3263900"/>
            <a:ext cx="12190269" cy="677108"/>
          </a:xfrm>
          <a:prstGeom prst="rect">
            <a:avLst/>
          </a:prstGeom>
        </p:spPr>
        <p:txBody>
          <a:bodyPr vert="horz" wrap="square" lIns="146284" tIns="91427" rIns="146284" bIns="91427" rtlCol="0" anchor="t">
            <a:noAutofit/>
          </a:bodyPr>
          <a:lstStyle>
            <a:lvl1pPr algn="ctr" defTabSz="914378"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bg1"/>
                </a:solidFill>
              </a:rPr>
              <a:t>Thank you!</a:t>
            </a:r>
          </a:p>
        </p:txBody>
      </p:sp>
      <p:sp>
        <p:nvSpPr>
          <p:cNvPr id="20" name="Title 5">
            <a:extLst>
              <a:ext uri="{FF2B5EF4-FFF2-40B4-BE49-F238E27FC236}">
                <a16:creationId xmlns:a16="http://schemas.microsoft.com/office/drawing/2014/main" id="{01B9D49F-B651-4843-A282-5B495A464126}"/>
              </a:ext>
            </a:extLst>
          </p:cNvPr>
          <p:cNvSpPr txBox="1">
            <a:spLocks/>
          </p:cNvSpPr>
          <p:nvPr userDrawn="1"/>
        </p:nvSpPr>
        <p:spPr>
          <a:xfrm>
            <a:off x="282697" y="478956"/>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Dankie</a:t>
            </a:r>
            <a:endParaRPr sz="1174">
              <a:solidFill>
                <a:schemeClr val="bg1"/>
              </a:solidFill>
              <a:latin typeface="Segoe UI Semilight" panose="020B0402040204020203" pitchFamily="34" charset="0"/>
              <a:cs typeface="Segoe UI Semilight" panose="020B0402040204020203" pitchFamily="34" charset="0"/>
            </a:endParaRPr>
          </a:p>
        </p:txBody>
      </p:sp>
      <p:sp>
        <p:nvSpPr>
          <p:cNvPr id="21" name="Title 5">
            <a:extLst>
              <a:ext uri="{FF2B5EF4-FFF2-40B4-BE49-F238E27FC236}">
                <a16:creationId xmlns:a16="http://schemas.microsoft.com/office/drawing/2014/main" id="{DC60D172-EEF9-4917-9832-75D51FC24122}"/>
              </a:ext>
            </a:extLst>
          </p:cNvPr>
          <p:cNvSpPr txBox="1">
            <a:spLocks/>
          </p:cNvSpPr>
          <p:nvPr userDrawn="1"/>
        </p:nvSpPr>
        <p:spPr>
          <a:xfrm>
            <a:off x="1854853" y="478956"/>
            <a:ext cx="180285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Faleminderit</a:t>
            </a:r>
            <a:endParaRPr sz="1370">
              <a:solidFill>
                <a:schemeClr val="bg1"/>
              </a:solidFill>
            </a:endParaRPr>
          </a:p>
        </p:txBody>
      </p:sp>
      <p:sp>
        <p:nvSpPr>
          <p:cNvPr id="22" name="Title 5">
            <a:extLst>
              <a:ext uri="{FF2B5EF4-FFF2-40B4-BE49-F238E27FC236}">
                <a16:creationId xmlns:a16="http://schemas.microsoft.com/office/drawing/2014/main" id="{81D8BB75-B3D8-474D-A715-9A15BEC8B5EA}"/>
              </a:ext>
            </a:extLst>
          </p:cNvPr>
          <p:cNvSpPr txBox="1">
            <a:spLocks/>
          </p:cNvSpPr>
          <p:nvPr userDrawn="1"/>
        </p:nvSpPr>
        <p:spPr>
          <a:xfrm>
            <a:off x="4109650" y="478956"/>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Shukran</a:t>
            </a:r>
            <a:endParaRPr sz="1174">
              <a:solidFill>
                <a:schemeClr val="bg1"/>
              </a:solidFill>
              <a:latin typeface="Segoe UI Semibold" panose="020B0702040204020203" pitchFamily="34" charset="0"/>
              <a:cs typeface="Segoe UI Semibold" panose="020B0702040204020203" pitchFamily="34" charset="0"/>
            </a:endParaRPr>
          </a:p>
        </p:txBody>
      </p:sp>
      <p:sp>
        <p:nvSpPr>
          <p:cNvPr id="23" name="Title 5">
            <a:extLst>
              <a:ext uri="{FF2B5EF4-FFF2-40B4-BE49-F238E27FC236}">
                <a16:creationId xmlns:a16="http://schemas.microsoft.com/office/drawing/2014/main" id="{F215630B-5957-4711-AB9C-EFFE4EA4BC98}"/>
              </a:ext>
            </a:extLst>
          </p:cNvPr>
          <p:cNvSpPr txBox="1">
            <a:spLocks/>
          </p:cNvSpPr>
          <p:nvPr userDrawn="1"/>
        </p:nvSpPr>
        <p:spPr>
          <a:xfrm>
            <a:off x="5831172" y="478956"/>
            <a:ext cx="24644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Chnorakaloutioun</a:t>
            </a:r>
            <a:endParaRPr sz="1370">
              <a:solidFill>
                <a:schemeClr val="bg1"/>
              </a:solidFill>
            </a:endParaRPr>
          </a:p>
        </p:txBody>
      </p:sp>
      <p:sp>
        <p:nvSpPr>
          <p:cNvPr id="24" name="Title 5">
            <a:extLst>
              <a:ext uri="{FF2B5EF4-FFF2-40B4-BE49-F238E27FC236}">
                <a16:creationId xmlns:a16="http://schemas.microsoft.com/office/drawing/2014/main" id="{00BBAEEA-8B83-4023-AD30-FCFCB3E12780}"/>
              </a:ext>
            </a:extLst>
          </p:cNvPr>
          <p:cNvSpPr txBox="1">
            <a:spLocks/>
          </p:cNvSpPr>
          <p:nvPr userDrawn="1"/>
        </p:nvSpPr>
        <p:spPr>
          <a:xfrm>
            <a:off x="238800"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Děkuji </a:t>
            </a:r>
            <a:endParaRPr sz="1174">
              <a:solidFill>
                <a:schemeClr val="bg1"/>
              </a:solidFill>
            </a:endParaRPr>
          </a:p>
        </p:txBody>
      </p:sp>
      <p:sp>
        <p:nvSpPr>
          <p:cNvPr id="25" name="Title 5">
            <a:extLst>
              <a:ext uri="{FF2B5EF4-FFF2-40B4-BE49-F238E27FC236}">
                <a16:creationId xmlns:a16="http://schemas.microsoft.com/office/drawing/2014/main" id="{FA04BA50-BEE1-4B14-81CA-A0F3FB4797D5}"/>
              </a:ext>
            </a:extLst>
          </p:cNvPr>
          <p:cNvSpPr txBox="1">
            <a:spLocks/>
          </p:cNvSpPr>
          <p:nvPr userDrawn="1"/>
        </p:nvSpPr>
        <p:spPr>
          <a:xfrm>
            <a:off x="1493454" y="1302118"/>
            <a:ext cx="70947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Tak </a:t>
            </a:r>
            <a:endParaRPr sz="1370">
              <a:solidFill>
                <a:schemeClr val="bg1"/>
              </a:solidFill>
              <a:latin typeface="Segoe UI Semibold" panose="020B0702040204020203" pitchFamily="34" charset="0"/>
              <a:cs typeface="Segoe UI Semibold" panose="020B0702040204020203" pitchFamily="34" charset="0"/>
            </a:endParaRPr>
          </a:p>
        </p:txBody>
      </p:sp>
      <p:sp>
        <p:nvSpPr>
          <p:cNvPr id="26" name="Title 5">
            <a:extLst>
              <a:ext uri="{FF2B5EF4-FFF2-40B4-BE49-F238E27FC236}">
                <a16:creationId xmlns:a16="http://schemas.microsoft.com/office/drawing/2014/main" id="{34D62303-8214-4D25-8E12-60D9D73D251B}"/>
              </a:ext>
            </a:extLst>
          </p:cNvPr>
          <p:cNvSpPr txBox="1">
            <a:spLocks/>
          </p:cNvSpPr>
          <p:nvPr userDrawn="1"/>
        </p:nvSpPr>
        <p:spPr>
          <a:xfrm>
            <a:off x="233736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Dank u</a:t>
            </a:r>
            <a:endParaRPr sz="1174">
              <a:solidFill>
                <a:schemeClr val="bg1"/>
              </a:solidFill>
              <a:latin typeface="Segoe UI Semilight" panose="020B0402040204020203" pitchFamily="34" charset="0"/>
              <a:cs typeface="Segoe UI Semilight" panose="020B0402040204020203" pitchFamily="34" charset="0"/>
            </a:endParaRPr>
          </a:p>
        </p:txBody>
      </p:sp>
      <p:sp>
        <p:nvSpPr>
          <p:cNvPr id="27" name="Title 5">
            <a:extLst>
              <a:ext uri="{FF2B5EF4-FFF2-40B4-BE49-F238E27FC236}">
                <a16:creationId xmlns:a16="http://schemas.microsoft.com/office/drawing/2014/main" id="{E42B8F06-6762-4C3F-9864-F41B445B9BBA}"/>
              </a:ext>
            </a:extLst>
          </p:cNvPr>
          <p:cNvSpPr txBox="1">
            <a:spLocks/>
          </p:cNvSpPr>
          <p:nvPr userDrawn="1"/>
        </p:nvSpPr>
        <p:spPr>
          <a:xfrm>
            <a:off x="3741382" y="1302118"/>
            <a:ext cx="100879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Tänan </a:t>
            </a:r>
            <a:endParaRPr sz="1370">
              <a:solidFill>
                <a:schemeClr val="bg1"/>
              </a:solidFill>
            </a:endParaRPr>
          </a:p>
        </p:txBody>
      </p:sp>
      <p:sp>
        <p:nvSpPr>
          <p:cNvPr id="28" name="Title 5">
            <a:extLst>
              <a:ext uri="{FF2B5EF4-FFF2-40B4-BE49-F238E27FC236}">
                <a16:creationId xmlns:a16="http://schemas.microsoft.com/office/drawing/2014/main" id="{685F28D9-6E47-4CFA-AF78-C6F066E0D01A}"/>
              </a:ext>
            </a:extLst>
          </p:cNvPr>
          <p:cNvSpPr txBox="1">
            <a:spLocks/>
          </p:cNvSpPr>
          <p:nvPr userDrawn="1"/>
        </p:nvSpPr>
        <p:spPr>
          <a:xfrm>
            <a:off x="8747587" y="478956"/>
            <a:ext cx="105877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Hvala </a:t>
            </a:r>
            <a:endParaRPr sz="1174">
              <a:solidFill>
                <a:schemeClr val="bg1"/>
              </a:solidFill>
            </a:endParaRPr>
          </a:p>
        </p:txBody>
      </p:sp>
      <p:sp>
        <p:nvSpPr>
          <p:cNvPr id="29" name="Title 5">
            <a:extLst>
              <a:ext uri="{FF2B5EF4-FFF2-40B4-BE49-F238E27FC236}">
                <a16:creationId xmlns:a16="http://schemas.microsoft.com/office/drawing/2014/main" id="{91AC96EB-0DF7-4B66-B80F-09E16B997812}"/>
              </a:ext>
            </a:extLst>
          </p:cNvPr>
          <p:cNvSpPr txBox="1">
            <a:spLocks/>
          </p:cNvSpPr>
          <p:nvPr userDrawn="1"/>
        </p:nvSpPr>
        <p:spPr>
          <a:xfrm>
            <a:off x="10258308" y="478956"/>
            <a:ext cx="1643110"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Blagodaria</a:t>
            </a:r>
            <a:endParaRPr sz="1370">
              <a:solidFill>
                <a:schemeClr val="bg1"/>
              </a:solidFill>
            </a:endParaRPr>
          </a:p>
        </p:txBody>
      </p:sp>
      <p:sp>
        <p:nvSpPr>
          <p:cNvPr id="30" name="Title 5">
            <a:extLst>
              <a:ext uri="{FF2B5EF4-FFF2-40B4-BE49-F238E27FC236}">
                <a16:creationId xmlns:a16="http://schemas.microsoft.com/office/drawing/2014/main" id="{6A6A8776-55AD-432B-A9A5-02DC1F11924C}"/>
              </a:ext>
            </a:extLst>
          </p:cNvPr>
          <p:cNvSpPr txBox="1">
            <a:spLocks/>
          </p:cNvSpPr>
          <p:nvPr userDrawn="1"/>
        </p:nvSpPr>
        <p:spPr>
          <a:xfrm>
            <a:off x="4884619"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Kiitos  </a:t>
            </a:r>
            <a:endParaRPr sz="1174">
              <a:solidFill>
                <a:schemeClr val="bg1"/>
              </a:solidFill>
            </a:endParaRPr>
          </a:p>
        </p:txBody>
      </p:sp>
      <p:sp>
        <p:nvSpPr>
          <p:cNvPr id="31" name="Title 5">
            <a:extLst>
              <a:ext uri="{FF2B5EF4-FFF2-40B4-BE49-F238E27FC236}">
                <a16:creationId xmlns:a16="http://schemas.microsoft.com/office/drawing/2014/main" id="{C672807A-A3A0-4387-B22D-403D5647CD29}"/>
              </a:ext>
            </a:extLst>
          </p:cNvPr>
          <p:cNvSpPr txBox="1">
            <a:spLocks/>
          </p:cNvSpPr>
          <p:nvPr userDrawn="1"/>
        </p:nvSpPr>
        <p:spPr>
          <a:xfrm>
            <a:off x="6139273" y="1302118"/>
            <a:ext cx="9845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Merci </a:t>
            </a:r>
            <a:endParaRPr sz="1370">
              <a:solidFill>
                <a:schemeClr val="bg1"/>
              </a:solidFill>
              <a:latin typeface="Segoe UI Semibold" panose="020B0702040204020203" pitchFamily="34" charset="0"/>
              <a:cs typeface="Segoe UI Semibold" panose="020B0702040204020203" pitchFamily="34" charset="0"/>
            </a:endParaRPr>
          </a:p>
        </p:txBody>
      </p:sp>
      <p:sp>
        <p:nvSpPr>
          <p:cNvPr id="32" name="Title 5">
            <a:extLst>
              <a:ext uri="{FF2B5EF4-FFF2-40B4-BE49-F238E27FC236}">
                <a16:creationId xmlns:a16="http://schemas.microsoft.com/office/drawing/2014/main" id="{ADD47889-0A09-4EB7-8D01-0116C7840112}"/>
              </a:ext>
            </a:extLst>
          </p:cNvPr>
          <p:cNvSpPr txBox="1">
            <a:spLocks/>
          </p:cNvSpPr>
          <p:nvPr userDrawn="1"/>
        </p:nvSpPr>
        <p:spPr>
          <a:xfrm>
            <a:off x="725828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Danke</a:t>
            </a:r>
            <a:endParaRPr sz="1174">
              <a:solidFill>
                <a:schemeClr val="bg1"/>
              </a:solidFill>
            </a:endParaRPr>
          </a:p>
        </p:txBody>
      </p:sp>
      <p:sp>
        <p:nvSpPr>
          <p:cNvPr id="33" name="Title 5">
            <a:extLst>
              <a:ext uri="{FF2B5EF4-FFF2-40B4-BE49-F238E27FC236}">
                <a16:creationId xmlns:a16="http://schemas.microsoft.com/office/drawing/2014/main" id="{191F34EC-F0C6-4EB4-8D8C-61C85CD35407}"/>
              </a:ext>
            </a:extLst>
          </p:cNvPr>
          <p:cNvSpPr txBox="1">
            <a:spLocks/>
          </p:cNvSpPr>
          <p:nvPr userDrawn="1"/>
        </p:nvSpPr>
        <p:spPr>
          <a:xfrm>
            <a:off x="8662301" y="1302118"/>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el-GR" sz="2353">
                <a:solidFill>
                  <a:schemeClr val="bg1"/>
                </a:solidFill>
              </a:rPr>
              <a:t>Ευχαριστώ </a:t>
            </a:r>
            <a:endParaRPr sz="1370">
              <a:solidFill>
                <a:schemeClr val="bg1"/>
              </a:solidFill>
            </a:endParaRPr>
          </a:p>
        </p:txBody>
      </p:sp>
      <p:sp>
        <p:nvSpPr>
          <p:cNvPr id="34" name="Title 5">
            <a:extLst>
              <a:ext uri="{FF2B5EF4-FFF2-40B4-BE49-F238E27FC236}">
                <a16:creationId xmlns:a16="http://schemas.microsoft.com/office/drawing/2014/main" id="{661B4A0A-9C24-4CCF-BDC9-735F40B90D18}"/>
              </a:ext>
            </a:extLst>
          </p:cNvPr>
          <p:cNvSpPr txBox="1">
            <a:spLocks/>
          </p:cNvSpPr>
          <p:nvPr userDrawn="1"/>
        </p:nvSpPr>
        <p:spPr>
          <a:xfrm>
            <a:off x="329344"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Mahalo  </a:t>
            </a:r>
            <a:endParaRPr sz="1174">
              <a:solidFill>
                <a:schemeClr val="bg1"/>
              </a:solidFill>
            </a:endParaRPr>
          </a:p>
        </p:txBody>
      </p:sp>
      <p:sp>
        <p:nvSpPr>
          <p:cNvPr id="35" name="Title 5">
            <a:extLst>
              <a:ext uri="{FF2B5EF4-FFF2-40B4-BE49-F238E27FC236}">
                <a16:creationId xmlns:a16="http://schemas.microsoft.com/office/drawing/2014/main" id="{1016928A-F59A-4B87-93D5-448E249AF6D3}"/>
              </a:ext>
            </a:extLst>
          </p:cNvPr>
          <p:cNvSpPr txBox="1">
            <a:spLocks/>
          </p:cNvSpPr>
          <p:nvPr userDrawn="1"/>
        </p:nvSpPr>
        <p:spPr>
          <a:xfrm>
            <a:off x="1515146" y="2010132"/>
            <a:ext cx="97085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he-IL" sz="2353">
                <a:solidFill>
                  <a:schemeClr val="bg1"/>
                </a:solidFill>
              </a:rPr>
              <a:t>.תודה </a:t>
            </a:r>
            <a:endParaRPr sz="1370">
              <a:solidFill>
                <a:schemeClr val="bg1"/>
              </a:solidFill>
            </a:endParaRPr>
          </a:p>
        </p:txBody>
      </p:sp>
      <p:sp>
        <p:nvSpPr>
          <p:cNvPr id="36" name="Title 5">
            <a:extLst>
              <a:ext uri="{FF2B5EF4-FFF2-40B4-BE49-F238E27FC236}">
                <a16:creationId xmlns:a16="http://schemas.microsoft.com/office/drawing/2014/main" id="{6F2CFAA3-3029-4E0D-8500-C7430A2630E3}"/>
              </a:ext>
            </a:extLst>
          </p:cNvPr>
          <p:cNvSpPr txBox="1">
            <a:spLocks/>
          </p:cNvSpPr>
          <p:nvPr userDrawn="1"/>
        </p:nvSpPr>
        <p:spPr>
          <a:xfrm>
            <a:off x="2551590" y="2010132"/>
            <a:ext cx="17282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Dhanyavād</a:t>
            </a:r>
            <a:r>
              <a:rPr sz="1961">
                <a:solidFill>
                  <a:schemeClr val="bg1"/>
                </a:solidFill>
              </a:rPr>
              <a:t> </a:t>
            </a:r>
            <a:endParaRPr sz="1174">
              <a:solidFill>
                <a:schemeClr val="bg1"/>
              </a:solidFill>
            </a:endParaRPr>
          </a:p>
        </p:txBody>
      </p:sp>
      <p:sp>
        <p:nvSpPr>
          <p:cNvPr id="37" name="Title 5">
            <a:extLst>
              <a:ext uri="{FF2B5EF4-FFF2-40B4-BE49-F238E27FC236}">
                <a16:creationId xmlns:a16="http://schemas.microsoft.com/office/drawing/2014/main" id="{53B5CB3E-4AEE-4C70-83FC-05F5724BF9F7}"/>
              </a:ext>
            </a:extLst>
          </p:cNvPr>
          <p:cNvSpPr txBox="1">
            <a:spLocks/>
          </p:cNvSpPr>
          <p:nvPr userDrawn="1"/>
        </p:nvSpPr>
        <p:spPr>
          <a:xfrm>
            <a:off x="4345472" y="2010132"/>
            <a:ext cx="158921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Köszönöm  </a:t>
            </a:r>
            <a:endParaRPr sz="1370">
              <a:solidFill>
                <a:schemeClr val="bg1"/>
              </a:solidFill>
            </a:endParaRPr>
          </a:p>
        </p:txBody>
      </p:sp>
      <p:sp>
        <p:nvSpPr>
          <p:cNvPr id="38" name="Title 5">
            <a:extLst>
              <a:ext uri="{FF2B5EF4-FFF2-40B4-BE49-F238E27FC236}">
                <a16:creationId xmlns:a16="http://schemas.microsoft.com/office/drawing/2014/main" id="{39DA8E97-8F0C-4051-9B5C-4A001CEBC4A5}"/>
              </a:ext>
            </a:extLst>
          </p:cNvPr>
          <p:cNvSpPr txBox="1">
            <a:spLocks/>
          </p:cNvSpPr>
          <p:nvPr userDrawn="1"/>
        </p:nvSpPr>
        <p:spPr>
          <a:xfrm>
            <a:off x="6000280"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Takk </a:t>
            </a:r>
            <a:endParaRPr sz="1174">
              <a:solidFill>
                <a:schemeClr val="bg1"/>
              </a:solidFill>
              <a:latin typeface="Segoe UI Semilight" panose="020B0402040204020203" pitchFamily="34" charset="0"/>
              <a:cs typeface="Segoe UI Semilight" panose="020B0402040204020203" pitchFamily="34" charset="0"/>
            </a:endParaRPr>
          </a:p>
        </p:txBody>
      </p:sp>
      <p:sp>
        <p:nvSpPr>
          <p:cNvPr id="39" name="Title 5">
            <a:extLst>
              <a:ext uri="{FF2B5EF4-FFF2-40B4-BE49-F238E27FC236}">
                <a16:creationId xmlns:a16="http://schemas.microsoft.com/office/drawing/2014/main" id="{7FB9F465-4098-4513-B298-006F3FC243F8}"/>
              </a:ext>
            </a:extLst>
          </p:cNvPr>
          <p:cNvSpPr txBox="1">
            <a:spLocks/>
          </p:cNvSpPr>
          <p:nvPr userDrawn="1"/>
        </p:nvSpPr>
        <p:spPr>
          <a:xfrm>
            <a:off x="7186083" y="2010132"/>
            <a:ext cx="18933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Terima kasih</a:t>
            </a:r>
            <a:endParaRPr sz="1370">
              <a:solidFill>
                <a:schemeClr val="bg1"/>
              </a:solidFill>
            </a:endParaRPr>
          </a:p>
        </p:txBody>
      </p:sp>
      <p:sp>
        <p:nvSpPr>
          <p:cNvPr id="40" name="Title 5">
            <a:extLst>
              <a:ext uri="{FF2B5EF4-FFF2-40B4-BE49-F238E27FC236}">
                <a16:creationId xmlns:a16="http://schemas.microsoft.com/office/drawing/2014/main" id="{28F4F71F-7CCC-4444-8C0A-2BC5FCD556DE}"/>
              </a:ext>
            </a:extLst>
          </p:cNvPr>
          <p:cNvSpPr txBox="1">
            <a:spLocks/>
          </p:cNvSpPr>
          <p:nvPr userDrawn="1"/>
        </p:nvSpPr>
        <p:spPr>
          <a:xfrm>
            <a:off x="9145066" y="2010132"/>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Grazie </a:t>
            </a:r>
            <a:endParaRPr sz="1174">
              <a:solidFill>
                <a:schemeClr val="bg1"/>
              </a:solidFill>
              <a:latin typeface="Segoe UI Semibold" panose="020B0702040204020203" pitchFamily="34" charset="0"/>
              <a:cs typeface="Segoe UI Semibold" panose="020B0702040204020203" pitchFamily="34" charset="0"/>
            </a:endParaRPr>
          </a:p>
        </p:txBody>
      </p:sp>
      <p:sp>
        <p:nvSpPr>
          <p:cNvPr id="41" name="Title 5">
            <a:extLst>
              <a:ext uri="{FF2B5EF4-FFF2-40B4-BE49-F238E27FC236}">
                <a16:creationId xmlns:a16="http://schemas.microsoft.com/office/drawing/2014/main" id="{F63F1D51-94D3-463C-BCA0-D1048860F158}"/>
              </a:ext>
            </a:extLst>
          </p:cNvPr>
          <p:cNvSpPr txBox="1">
            <a:spLocks/>
          </p:cNvSpPr>
          <p:nvPr userDrawn="1"/>
        </p:nvSpPr>
        <p:spPr>
          <a:xfrm>
            <a:off x="270893" y="4105536"/>
            <a:ext cx="17937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ko-KR" altLang="en-US" sz="1961">
                <a:solidFill>
                  <a:schemeClr val="bg1"/>
                </a:solidFill>
                <a:latin typeface="Segoe UI Semibold" panose="020B0702040204020203" pitchFamily="34" charset="0"/>
                <a:cs typeface="Segoe UI Semibold" panose="020B0702040204020203" pitchFamily="34" charset="0"/>
              </a:rPr>
              <a:t>감사합니다</a:t>
            </a:r>
            <a:endParaRPr sz="1174">
              <a:solidFill>
                <a:schemeClr val="bg1"/>
              </a:solidFill>
              <a:latin typeface="Segoe UI Semibold" panose="020B0702040204020203" pitchFamily="34" charset="0"/>
              <a:cs typeface="Segoe UI Semibold" panose="020B0702040204020203" pitchFamily="34" charset="0"/>
            </a:endParaRPr>
          </a:p>
        </p:txBody>
      </p:sp>
      <p:sp>
        <p:nvSpPr>
          <p:cNvPr id="42" name="Title 5">
            <a:extLst>
              <a:ext uri="{FF2B5EF4-FFF2-40B4-BE49-F238E27FC236}">
                <a16:creationId xmlns:a16="http://schemas.microsoft.com/office/drawing/2014/main" id="{3288E6EE-7D4E-4FC6-AEAA-C89E1AB2300C}"/>
              </a:ext>
            </a:extLst>
          </p:cNvPr>
          <p:cNvSpPr txBox="1">
            <a:spLocks/>
          </p:cNvSpPr>
          <p:nvPr userDrawn="1"/>
        </p:nvSpPr>
        <p:spPr>
          <a:xfrm>
            <a:off x="2196701" y="4105536"/>
            <a:ext cx="138768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Paldies </a:t>
            </a:r>
            <a:endParaRPr sz="1370">
              <a:solidFill>
                <a:schemeClr val="bg1"/>
              </a:solidFill>
            </a:endParaRPr>
          </a:p>
        </p:txBody>
      </p:sp>
      <p:sp>
        <p:nvSpPr>
          <p:cNvPr id="43" name="Title 5">
            <a:extLst>
              <a:ext uri="{FF2B5EF4-FFF2-40B4-BE49-F238E27FC236}">
                <a16:creationId xmlns:a16="http://schemas.microsoft.com/office/drawing/2014/main" id="{103E5444-E78D-4129-B9D3-5800DC7FC033}"/>
              </a:ext>
            </a:extLst>
          </p:cNvPr>
          <p:cNvSpPr txBox="1">
            <a:spLocks/>
          </p:cNvSpPr>
          <p:nvPr userDrawn="1"/>
        </p:nvSpPr>
        <p:spPr>
          <a:xfrm>
            <a:off x="3716491" y="4105536"/>
            <a:ext cx="1619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Choukrane</a:t>
            </a:r>
            <a:endParaRPr sz="1174">
              <a:solidFill>
                <a:schemeClr val="bg1"/>
              </a:solidFill>
            </a:endParaRPr>
          </a:p>
        </p:txBody>
      </p:sp>
      <p:sp>
        <p:nvSpPr>
          <p:cNvPr id="44" name="Title 5">
            <a:extLst>
              <a:ext uri="{FF2B5EF4-FFF2-40B4-BE49-F238E27FC236}">
                <a16:creationId xmlns:a16="http://schemas.microsoft.com/office/drawing/2014/main" id="{4AA192D9-DA7C-4EA8-8820-401A65E443A9}"/>
              </a:ext>
            </a:extLst>
          </p:cNvPr>
          <p:cNvSpPr txBox="1">
            <a:spLocks/>
          </p:cNvSpPr>
          <p:nvPr userDrawn="1"/>
        </p:nvSpPr>
        <p:spPr>
          <a:xfrm>
            <a:off x="5467946" y="4105536"/>
            <a:ext cx="90654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Ačiū </a:t>
            </a:r>
            <a:endParaRPr sz="1370">
              <a:solidFill>
                <a:schemeClr val="bg1"/>
              </a:solidFill>
            </a:endParaRPr>
          </a:p>
        </p:txBody>
      </p:sp>
      <p:sp>
        <p:nvSpPr>
          <p:cNvPr id="45" name="Title 5">
            <a:extLst>
              <a:ext uri="{FF2B5EF4-FFF2-40B4-BE49-F238E27FC236}">
                <a16:creationId xmlns:a16="http://schemas.microsoft.com/office/drawing/2014/main" id="{DDFDB490-369C-4DA6-80BF-47E3682EE181}"/>
              </a:ext>
            </a:extLst>
          </p:cNvPr>
          <p:cNvSpPr txBox="1">
            <a:spLocks/>
          </p:cNvSpPr>
          <p:nvPr userDrawn="1"/>
        </p:nvSpPr>
        <p:spPr>
          <a:xfrm>
            <a:off x="1489261" y="4836506"/>
            <a:ext cx="182771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rPr>
              <a:t>Баярлалаа </a:t>
            </a:r>
            <a:endParaRPr sz="1174">
              <a:solidFill>
                <a:schemeClr val="bg1"/>
              </a:solidFill>
            </a:endParaRPr>
          </a:p>
        </p:txBody>
      </p:sp>
      <p:sp>
        <p:nvSpPr>
          <p:cNvPr id="46" name="Title 5">
            <a:extLst>
              <a:ext uri="{FF2B5EF4-FFF2-40B4-BE49-F238E27FC236}">
                <a16:creationId xmlns:a16="http://schemas.microsoft.com/office/drawing/2014/main" id="{5274458F-0ACF-442C-B904-4589CAF7CCEC}"/>
              </a:ext>
            </a:extLst>
          </p:cNvPr>
          <p:cNvSpPr txBox="1">
            <a:spLocks/>
          </p:cNvSpPr>
          <p:nvPr userDrawn="1"/>
        </p:nvSpPr>
        <p:spPr>
          <a:xfrm>
            <a:off x="3415127" y="4836506"/>
            <a:ext cx="141341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Dziękuję</a:t>
            </a:r>
            <a:r>
              <a:rPr sz="2353">
                <a:solidFill>
                  <a:schemeClr val="bg1"/>
                </a:solidFill>
              </a:rPr>
              <a:t> </a:t>
            </a:r>
            <a:endParaRPr sz="1370">
              <a:solidFill>
                <a:schemeClr val="bg1"/>
              </a:solidFill>
            </a:endParaRPr>
          </a:p>
        </p:txBody>
      </p:sp>
      <p:sp>
        <p:nvSpPr>
          <p:cNvPr id="47" name="Title 5">
            <a:extLst>
              <a:ext uri="{FF2B5EF4-FFF2-40B4-BE49-F238E27FC236}">
                <a16:creationId xmlns:a16="http://schemas.microsoft.com/office/drawing/2014/main" id="{0867896C-5ACD-4D34-AC2A-C3ACFC72B7BD}"/>
              </a:ext>
            </a:extLst>
          </p:cNvPr>
          <p:cNvSpPr txBox="1">
            <a:spLocks/>
          </p:cNvSpPr>
          <p:nvPr userDrawn="1"/>
        </p:nvSpPr>
        <p:spPr>
          <a:xfrm>
            <a:off x="4782855" y="4836506"/>
            <a:ext cx="157633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Obrigado  </a:t>
            </a:r>
            <a:endParaRPr sz="1174">
              <a:solidFill>
                <a:schemeClr val="bg1"/>
              </a:solidFill>
              <a:latin typeface="Segoe UI Semilight" panose="020B0402040204020203" pitchFamily="34" charset="0"/>
              <a:cs typeface="Segoe UI Semilight" panose="020B0402040204020203" pitchFamily="34" charset="0"/>
            </a:endParaRPr>
          </a:p>
        </p:txBody>
      </p:sp>
      <p:sp>
        <p:nvSpPr>
          <p:cNvPr id="48" name="Title 5">
            <a:extLst>
              <a:ext uri="{FF2B5EF4-FFF2-40B4-BE49-F238E27FC236}">
                <a16:creationId xmlns:a16="http://schemas.microsoft.com/office/drawing/2014/main" id="{9C69DFDF-107A-4DA2-8B69-E475D6D1B5B7}"/>
              </a:ext>
            </a:extLst>
          </p:cNvPr>
          <p:cNvSpPr txBox="1">
            <a:spLocks/>
          </p:cNvSpPr>
          <p:nvPr userDrawn="1"/>
        </p:nvSpPr>
        <p:spPr>
          <a:xfrm>
            <a:off x="6506594" y="4105536"/>
            <a:ext cx="173090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Segoe UI Semibold" panose="020B0702040204020203" pitchFamily="34" charset="0"/>
              </a:rPr>
              <a:t>Благодарам</a:t>
            </a:r>
            <a:r>
              <a:rPr lang="az-Cyrl-AZ" sz="1961">
                <a:solidFill>
                  <a:schemeClr val="bg1"/>
                </a:solidFill>
              </a:rPr>
              <a:t> </a:t>
            </a:r>
            <a:r>
              <a:rPr sz="1961">
                <a:solidFill>
                  <a:schemeClr val="bg1"/>
                </a:solidFill>
              </a:rPr>
              <a:t> </a:t>
            </a:r>
            <a:endParaRPr sz="1174">
              <a:solidFill>
                <a:schemeClr val="bg1"/>
              </a:solidFill>
            </a:endParaRPr>
          </a:p>
        </p:txBody>
      </p:sp>
      <p:sp>
        <p:nvSpPr>
          <p:cNvPr id="49" name="Title 5">
            <a:extLst>
              <a:ext uri="{FF2B5EF4-FFF2-40B4-BE49-F238E27FC236}">
                <a16:creationId xmlns:a16="http://schemas.microsoft.com/office/drawing/2014/main" id="{7267484C-3135-4C78-A27B-562B7A30AA80}"/>
              </a:ext>
            </a:extLst>
          </p:cNvPr>
          <p:cNvSpPr txBox="1">
            <a:spLocks/>
          </p:cNvSpPr>
          <p:nvPr userDrawn="1"/>
        </p:nvSpPr>
        <p:spPr>
          <a:xfrm>
            <a:off x="6457339" y="4836506"/>
            <a:ext cx="179054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Mulţumesc   </a:t>
            </a:r>
            <a:endParaRPr sz="1370">
              <a:solidFill>
                <a:schemeClr val="bg1"/>
              </a:solidFill>
            </a:endParaRPr>
          </a:p>
        </p:txBody>
      </p:sp>
      <p:sp>
        <p:nvSpPr>
          <p:cNvPr id="50" name="Title 5">
            <a:extLst>
              <a:ext uri="{FF2B5EF4-FFF2-40B4-BE49-F238E27FC236}">
                <a16:creationId xmlns:a16="http://schemas.microsoft.com/office/drawing/2014/main" id="{8BDA94CE-A672-466E-916A-B28D0FF2D068}"/>
              </a:ext>
            </a:extLst>
          </p:cNvPr>
          <p:cNvSpPr txBox="1">
            <a:spLocks/>
          </p:cNvSpPr>
          <p:nvPr userDrawn="1"/>
        </p:nvSpPr>
        <p:spPr>
          <a:xfrm>
            <a:off x="8346038" y="4836506"/>
            <a:ext cx="16392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Segoe UI Semibold" panose="020B0702040204020203" pitchFamily="34" charset="0"/>
              </a:rPr>
              <a:t>Спасибо</a:t>
            </a:r>
            <a:r>
              <a:rPr lang="az-Cyrl-AZ" sz="1961">
                <a:solidFill>
                  <a:schemeClr val="bg1"/>
                </a:solidFill>
              </a:rPr>
              <a:t> </a:t>
            </a:r>
            <a:endParaRPr sz="1174">
              <a:solidFill>
                <a:schemeClr val="bg1"/>
              </a:solidFill>
            </a:endParaRPr>
          </a:p>
        </p:txBody>
      </p:sp>
      <p:sp>
        <p:nvSpPr>
          <p:cNvPr id="51" name="Title 5">
            <a:extLst>
              <a:ext uri="{FF2B5EF4-FFF2-40B4-BE49-F238E27FC236}">
                <a16:creationId xmlns:a16="http://schemas.microsoft.com/office/drawing/2014/main" id="{FEB93314-7EEE-45A3-856A-D80B29277CC0}"/>
              </a:ext>
            </a:extLst>
          </p:cNvPr>
          <p:cNvSpPr txBox="1">
            <a:spLocks/>
          </p:cNvSpPr>
          <p:nvPr userDrawn="1"/>
        </p:nvSpPr>
        <p:spPr>
          <a:xfrm>
            <a:off x="9182862" y="5564315"/>
            <a:ext cx="1281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X</a:t>
            </a:r>
            <a:r>
              <a:rPr lang="az-Cyrl-AZ" sz="1961">
                <a:solidFill>
                  <a:schemeClr val="bg1"/>
                </a:solidFill>
              </a:rPr>
              <a:t>вала </a:t>
            </a:r>
            <a:r>
              <a:rPr lang="el-GR" sz="1961">
                <a:solidFill>
                  <a:schemeClr val="bg1"/>
                </a:solidFill>
              </a:rPr>
              <a:t> </a:t>
            </a:r>
            <a:endParaRPr sz="1174">
              <a:solidFill>
                <a:schemeClr val="bg1"/>
              </a:solidFill>
            </a:endParaRPr>
          </a:p>
        </p:txBody>
      </p:sp>
      <p:sp>
        <p:nvSpPr>
          <p:cNvPr id="52" name="Title 5">
            <a:extLst>
              <a:ext uri="{FF2B5EF4-FFF2-40B4-BE49-F238E27FC236}">
                <a16:creationId xmlns:a16="http://schemas.microsoft.com/office/drawing/2014/main" id="{71CA8795-B166-4109-BBDD-8AE453393464}"/>
              </a:ext>
            </a:extLst>
          </p:cNvPr>
          <p:cNvSpPr txBox="1">
            <a:spLocks/>
          </p:cNvSpPr>
          <p:nvPr userDrawn="1"/>
        </p:nvSpPr>
        <p:spPr>
          <a:xfrm>
            <a:off x="270895" y="5564315"/>
            <a:ext cx="134425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Ďakujem   </a:t>
            </a:r>
            <a:endParaRPr sz="1174">
              <a:solidFill>
                <a:schemeClr val="bg1"/>
              </a:solidFill>
              <a:latin typeface="Segoe UI Semibold" panose="020B0702040204020203" pitchFamily="34" charset="0"/>
              <a:cs typeface="Segoe UI Semibold" panose="020B0702040204020203" pitchFamily="34" charset="0"/>
            </a:endParaRPr>
          </a:p>
        </p:txBody>
      </p:sp>
      <p:sp>
        <p:nvSpPr>
          <p:cNvPr id="53" name="Title 5">
            <a:extLst>
              <a:ext uri="{FF2B5EF4-FFF2-40B4-BE49-F238E27FC236}">
                <a16:creationId xmlns:a16="http://schemas.microsoft.com/office/drawing/2014/main" id="{DEE662A9-F54A-48CB-B6CA-81631DDF0B9E}"/>
              </a:ext>
            </a:extLst>
          </p:cNvPr>
          <p:cNvSpPr txBox="1">
            <a:spLocks/>
          </p:cNvSpPr>
          <p:nvPr userDrawn="1"/>
        </p:nvSpPr>
        <p:spPr>
          <a:xfrm>
            <a:off x="1686153" y="5564315"/>
            <a:ext cx="81643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light" panose="020B0402040204020203" pitchFamily="34" charset="0"/>
                <a:cs typeface="Segoe UI Semilight" panose="020B0402040204020203" pitchFamily="34" charset="0"/>
              </a:rPr>
              <a:t>Tack </a:t>
            </a:r>
            <a:endParaRPr sz="1370">
              <a:solidFill>
                <a:schemeClr val="bg1"/>
              </a:solidFill>
              <a:latin typeface="Segoe UI Semilight" panose="020B0402040204020203" pitchFamily="34" charset="0"/>
              <a:cs typeface="Segoe UI Semilight" panose="020B0402040204020203" pitchFamily="34" charset="0"/>
            </a:endParaRPr>
          </a:p>
        </p:txBody>
      </p:sp>
      <p:sp>
        <p:nvSpPr>
          <p:cNvPr id="54" name="Title 5">
            <a:extLst>
              <a:ext uri="{FF2B5EF4-FFF2-40B4-BE49-F238E27FC236}">
                <a16:creationId xmlns:a16="http://schemas.microsoft.com/office/drawing/2014/main" id="{02288AE3-4340-4B50-A2AC-E01AEE73EB41}"/>
              </a:ext>
            </a:extLst>
          </p:cNvPr>
          <p:cNvSpPr txBox="1">
            <a:spLocks/>
          </p:cNvSpPr>
          <p:nvPr userDrawn="1"/>
        </p:nvSpPr>
        <p:spPr>
          <a:xfrm>
            <a:off x="2573588" y="5564315"/>
            <a:ext cx="106510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Nandri</a:t>
            </a:r>
            <a:endParaRPr sz="1174">
              <a:solidFill>
                <a:schemeClr val="bg1"/>
              </a:solidFill>
            </a:endParaRPr>
          </a:p>
        </p:txBody>
      </p:sp>
      <p:sp>
        <p:nvSpPr>
          <p:cNvPr id="55" name="Title 5">
            <a:extLst>
              <a:ext uri="{FF2B5EF4-FFF2-40B4-BE49-F238E27FC236}">
                <a16:creationId xmlns:a16="http://schemas.microsoft.com/office/drawing/2014/main" id="{171B8DB7-38B4-4A7B-AD6F-4A6B324C23E8}"/>
              </a:ext>
            </a:extLst>
          </p:cNvPr>
          <p:cNvSpPr txBox="1">
            <a:spLocks/>
          </p:cNvSpPr>
          <p:nvPr userDrawn="1"/>
        </p:nvSpPr>
        <p:spPr>
          <a:xfrm>
            <a:off x="3709694" y="5564315"/>
            <a:ext cx="1654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Kop khun</a:t>
            </a:r>
            <a:endParaRPr sz="1370">
              <a:solidFill>
                <a:schemeClr val="bg1"/>
              </a:solidFill>
            </a:endParaRPr>
          </a:p>
        </p:txBody>
      </p:sp>
      <p:sp>
        <p:nvSpPr>
          <p:cNvPr id="56" name="Title 5">
            <a:extLst>
              <a:ext uri="{FF2B5EF4-FFF2-40B4-BE49-F238E27FC236}">
                <a16:creationId xmlns:a16="http://schemas.microsoft.com/office/drawing/2014/main" id="{70F7BED7-F5B7-4E91-9C5A-F8E1A9EF2564}"/>
              </a:ext>
            </a:extLst>
          </p:cNvPr>
          <p:cNvSpPr txBox="1">
            <a:spLocks/>
          </p:cNvSpPr>
          <p:nvPr userDrawn="1"/>
        </p:nvSpPr>
        <p:spPr>
          <a:xfrm>
            <a:off x="5434892" y="5564315"/>
            <a:ext cx="23363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Segoe UI Semibold" panose="020B0702040204020203" pitchFamily="34" charset="0"/>
                <a:cs typeface="Segoe UI Semibold" panose="020B0702040204020203" pitchFamily="34" charset="0"/>
              </a:rPr>
              <a:t>Teşekkür</a:t>
            </a:r>
            <a:r>
              <a:rPr sz="1961">
                <a:solidFill>
                  <a:schemeClr val="bg1"/>
                </a:solidFill>
                <a:latin typeface="Segoe UI Semibold" panose="020B0702040204020203" pitchFamily="34" charset="0"/>
                <a:cs typeface="Segoe UI Semibold" panose="020B0702040204020203" pitchFamily="34" charset="0"/>
              </a:rPr>
              <a:t> ederim </a:t>
            </a:r>
            <a:endParaRPr sz="1174">
              <a:solidFill>
                <a:schemeClr val="bg1"/>
              </a:solidFill>
              <a:latin typeface="Segoe UI Semibold" panose="020B0702040204020203" pitchFamily="34" charset="0"/>
              <a:cs typeface="Segoe UI Semibold" panose="020B0702040204020203" pitchFamily="34" charset="0"/>
            </a:endParaRPr>
          </a:p>
        </p:txBody>
      </p:sp>
      <p:sp>
        <p:nvSpPr>
          <p:cNvPr id="57" name="Title 5">
            <a:extLst>
              <a:ext uri="{FF2B5EF4-FFF2-40B4-BE49-F238E27FC236}">
                <a16:creationId xmlns:a16="http://schemas.microsoft.com/office/drawing/2014/main" id="{5B683C17-F1A5-40C4-A943-919FD3E69DBE}"/>
              </a:ext>
            </a:extLst>
          </p:cNvPr>
          <p:cNvSpPr txBox="1">
            <a:spLocks/>
          </p:cNvSpPr>
          <p:nvPr userDrawn="1"/>
        </p:nvSpPr>
        <p:spPr>
          <a:xfrm>
            <a:off x="7842286" y="5564315"/>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2353">
                <a:solidFill>
                  <a:schemeClr val="bg1"/>
                </a:solidFill>
              </a:rPr>
              <a:t>Дякую </a:t>
            </a:r>
            <a:r>
              <a:rPr sz="2353">
                <a:solidFill>
                  <a:schemeClr val="bg1"/>
                </a:solidFill>
              </a:rPr>
              <a:t> </a:t>
            </a:r>
            <a:endParaRPr sz="1370">
              <a:solidFill>
                <a:schemeClr val="bg1"/>
              </a:solidFill>
            </a:endParaRPr>
          </a:p>
        </p:txBody>
      </p:sp>
      <p:sp>
        <p:nvSpPr>
          <p:cNvPr id="58" name="Title 5">
            <a:extLst>
              <a:ext uri="{FF2B5EF4-FFF2-40B4-BE49-F238E27FC236}">
                <a16:creationId xmlns:a16="http://schemas.microsoft.com/office/drawing/2014/main" id="{2C6D2DC7-80B9-4673-B981-A5FE4C3849C6}"/>
              </a:ext>
            </a:extLst>
          </p:cNvPr>
          <p:cNvSpPr txBox="1">
            <a:spLocks/>
          </p:cNvSpPr>
          <p:nvPr userDrawn="1"/>
        </p:nvSpPr>
        <p:spPr>
          <a:xfrm>
            <a:off x="10535225" y="5564316"/>
            <a:ext cx="1366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Diolch </a:t>
            </a:r>
            <a:r>
              <a:rPr lang="el-GR" sz="2353">
                <a:solidFill>
                  <a:schemeClr val="bg1"/>
                </a:solidFill>
              </a:rPr>
              <a:t> </a:t>
            </a:r>
            <a:endParaRPr sz="1370">
              <a:solidFill>
                <a:schemeClr val="bg1"/>
              </a:solidFill>
            </a:endParaRPr>
          </a:p>
        </p:txBody>
      </p:sp>
      <p:sp>
        <p:nvSpPr>
          <p:cNvPr id="59" name="Title 5">
            <a:extLst>
              <a:ext uri="{FF2B5EF4-FFF2-40B4-BE49-F238E27FC236}">
                <a16:creationId xmlns:a16="http://schemas.microsoft.com/office/drawing/2014/main" id="{C8A2F5C8-7BCA-4507-A8BA-813F58E9BF82}"/>
              </a:ext>
            </a:extLst>
          </p:cNvPr>
          <p:cNvSpPr txBox="1">
            <a:spLocks/>
          </p:cNvSpPr>
          <p:nvPr userDrawn="1"/>
        </p:nvSpPr>
        <p:spPr>
          <a:xfrm>
            <a:off x="10464217" y="2001713"/>
            <a:ext cx="13832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Grazzi </a:t>
            </a:r>
            <a:endParaRPr sz="1174">
              <a:solidFill>
                <a:schemeClr val="bg1"/>
              </a:solidFill>
            </a:endParaRPr>
          </a:p>
        </p:txBody>
      </p:sp>
      <p:sp>
        <p:nvSpPr>
          <p:cNvPr id="60" name="Title 5">
            <a:extLst>
              <a:ext uri="{FF2B5EF4-FFF2-40B4-BE49-F238E27FC236}">
                <a16:creationId xmlns:a16="http://schemas.microsoft.com/office/drawing/2014/main" id="{271AFCFF-CB74-432A-B352-B475EFDA6F23}"/>
              </a:ext>
            </a:extLst>
          </p:cNvPr>
          <p:cNvSpPr txBox="1">
            <a:spLocks/>
          </p:cNvSpPr>
          <p:nvPr userDrawn="1"/>
        </p:nvSpPr>
        <p:spPr>
          <a:xfrm>
            <a:off x="10614679" y="1302118"/>
            <a:ext cx="128673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A dank</a:t>
            </a:r>
            <a:endParaRPr sz="1174">
              <a:solidFill>
                <a:schemeClr val="bg1"/>
              </a:solidFill>
            </a:endParaRPr>
          </a:p>
        </p:txBody>
      </p:sp>
      <p:sp>
        <p:nvSpPr>
          <p:cNvPr id="61" name="Title 5">
            <a:extLst>
              <a:ext uri="{FF2B5EF4-FFF2-40B4-BE49-F238E27FC236}">
                <a16:creationId xmlns:a16="http://schemas.microsoft.com/office/drawing/2014/main" id="{D44AF945-FF0E-4A4B-B048-7F9E95F91EBF}"/>
              </a:ext>
            </a:extLst>
          </p:cNvPr>
          <p:cNvSpPr txBox="1">
            <a:spLocks/>
          </p:cNvSpPr>
          <p:nvPr userDrawn="1"/>
        </p:nvSpPr>
        <p:spPr>
          <a:xfrm>
            <a:off x="10083482" y="4836506"/>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Ngiyabonga</a:t>
            </a:r>
            <a:endParaRPr sz="1370">
              <a:solidFill>
                <a:schemeClr val="bg1"/>
              </a:solidFill>
            </a:endParaRPr>
          </a:p>
        </p:txBody>
      </p:sp>
      <p:sp>
        <p:nvSpPr>
          <p:cNvPr id="62" name="Title 5">
            <a:extLst>
              <a:ext uri="{FF2B5EF4-FFF2-40B4-BE49-F238E27FC236}">
                <a16:creationId xmlns:a16="http://schemas.microsoft.com/office/drawing/2014/main" id="{6E1C9A24-B9E0-4E45-B56A-481ED66A2730}"/>
              </a:ext>
            </a:extLst>
          </p:cNvPr>
          <p:cNvSpPr txBox="1">
            <a:spLocks/>
          </p:cNvSpPr>
          <p:nvPr userDrawn="1"/>
        </p:nvSpPr>
        <p:spPr>
          <a:xfrm>
            <a:off x="7714150" y="4105536"/>
            <a:ext cx="4539198"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1961">
                <a:solidFill>
                  <a:schemeClr val="bg1"/>
                </a:solidFill>
              </a:rPr>
              <a:t>ありがとうございました</a:t>
            </a:r>
          </a:p>
        </p:txBody>
      </p:sp>
      <p:sp>
        <p:nvSpPr>
          <p:cNvPr id="63" name="Title 5">
            <a:extLst>
              <a:ext uri="{FF2B5EF4-FFF2-40B4-BE49-F238E27FC236}">
                <a16:creationId xmlns:a16="http://schemas.microsoft.com/office/drawing/2014/main" id="{583FE1E4-63C0-49CA-ABD7-6C5F711147C7}"/>
              </a:ext>
            </a:extLst>
          </p:cNvPr>
          <p:cNvSpPr txBox="1">
            <a:spLocks/>
          </p:cNvSpPr>
          <p:nvPr userDrawn="1"/>
        </p:nvSpPr>
        <p:spPr>
          <a:xfrm>
            <a:off x="313019" y="483354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2745">
                <a:solidFill>
                  <a:schemeClr val="bg1"/>
                </a:solidFill>
              </a:rPr>
              <a:t>谢谢</a:t>
            </a:r>
            <a:endParaRPr sz="1567">
              <a:solidFill>
                <a:schemeClr val="bg1"/>
              </a:solidFill>
            </a:endParaRPr>
          </a:p>
        </p:txBody>
      </p:sp>
    </p:spTree>
    <p:custDataLst>
      <p:tags r:id="rId1"/>
    </p:custDataLst>
    <p:extLst>
      <p:ext uri="{BB962C8B-B14F-4D97-AF65-F5344CB8AC3E}">
        <p14:creationId xmlns:p14="http://schemas.microsoft.com/office/powerpoint/2010/main" val="14604551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75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75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75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75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75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75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75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75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75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750"/>
                                        <p:tgtEl>
                                          <p:spTgt spid="24"/>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750"/>
                                        <p:tgtEl>
                                          <p:spTgt spid="25"/>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750"/>
                                        <p:tgtEl>
                                          <p:spTgt spid="35"/>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750"/>
                                        <p:tgtEl>
                                          <p:spTgt spid="36"/>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750"/>
                                        <p:tgtEl>
                                          <p:spTgt spid="30"/>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750"/>
                                        <p:tgtEl>
                                          <p:spTgt spid="23"/>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750"/>
                                        <p:tgtEl>
                                          <p:spTgt spid="31"/>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750"/>
                                        <p:tgtEl>
                                          <p:spTgt spid="33"/>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750"/>
                                        <p:tgtEl>
                                          <p:spTgt spid="38"/>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750"/>
                                        <p:tgtEl>
                                          <p:spTgt spid="48"/>
                                        </p:tgtEl>
                                      </p:cBhvr>
                                    </p:animEffect>
                                  </p:childTnLst>
                                </p:cTn>
                              </p:par>
                              <p:par>
                                <p:cTn id="74" presetID="10" presetClass="entr" presetSubtype="0" fill="hold" grpId="0" nodeType="withEffect">
                                  <p:stCondLst>
                                    <p:cond delay="25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750"/>
                                        <p:tgtEl>
                                          <p:spTgt spid="59"/>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750"/>
                                        <p:tgtEl>
                                          <p:spTgt spid="61"/>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750"/>
                                        <p:tgtEl>
                                          <p:spTgt spid="57"/>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750"/>
                                        <p:tgtEl>
                                          <p:spTgt spid="56"/>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750"/>
                                        <p:tgtEl>
                                          <p:spTgt spid="46"/>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750"/>
                                        <p:tgtEl>
                                          <p:spTgt spid="45"/>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750"/>
                                        <p:tgtEl>
                                          <p:spTgt spid="43"/>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750"/>
                                        <p:tgtEl>
                                          <p:spTgt spid="5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750"/>
                                        <p:tgtEl>
                                          <p:spTgt spid="54"/>
                                        </p:tgtEl>
                                      </p:cBhvr>
                                    </p:animEffect>
                                  </p:childTnLst>
                                </p:cTn>
                              </p:par>
                              <p:par>
                                <p:cTn id="101" presetID="10" presetClass="entr" presetSubtype="0" fill="hold" grpId="0" nodeType="withEffect">
                                  <p:stCondLst>
                                    <p:cond delay="25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750"/>
                                        <p:tgtEl>
                                          <p:spTgt spid="60"/>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750"/>
                                        <p:tgtEl>
                                          <p:spTgt spid="39"/>
                                        </p:tgtEl>
                                      </p:cBhvr>
                                    </p:animEffect>
                                  </p:childTnLst>
                                </p:cTn>
                              </p:par>
                              <p:par>
                                <p:cTn id="107" presetID="10" presetClass="entr" presetSubtype="0" fill="hold" grpId="0" nodeType="withEffect">
                                  <p:stCondLst>
                                    <p:cond delay="50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750"/>
                                        <p:tgtEl>
                                          <p:spTgt spid="27"/>
                                        </p:tgtEl>
                                      </p:cBhvr>
                                    </p:animEffect>
                                  </p:childTnLst>
                                </p:cTn>
                              </p:par>
                              <p:par>
                                <p:cTn id="110" presetID="10" presetClass="entr" presetSubtype="0" fill="hold" grpId="0" nodeType="withEffect">
                                  <p:stCondLst>
                                    <p:cond delay="50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750"/>
                                        <p:tgtEl>
                                          <p:spTgt spid="34"/>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750"/>
                                        <p:tgtEl>
                                          <p:spTgt spid="41"/>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53"/>
                                        </p:tgtEl>
                                        <p:attrNameLst>
                                          <p:attrName>style.visibility</p:attrName>
                                        </p:attrNameLst>
                                      </p:cBhvr>
                                      <p:to>
                                        <p:strVal val="visible"/>
                                      </p:to>
                                    </p:set>
                                    <p:animEffect transition="in" filter="fade">
                                      <p:cBhvr>
                                        <p:cTn id="118" dur="750"/>
                                        <p:tgtEl>
                                          <p:spTgt spid="53"/>
                                        </p:tgtEl>
                                      </p:cBhvr>
                                    </p:animEffect>
                                  </p:childTnLst>
                                </p:cTn>
                              </p:par>
                              <p:par>
                                <p:cTn id="119" presetID="10" presetClass="entr" presetSubtype="0" fill="hold" grpId="0" nodeType="withEffect">
                                  <p:stCondLst>
                                    <p:cond delay="500"/>
                                  </p:stCondLst>
                                  <p:childTnLst>
                                    <p:set>
                                      <p:cBhvr>
                                        <p:cTn id="120" dur="1" fill="hold">
                                          <p:stCondLst>
                                            <p:cond delay="0"/>
                                          </p:stCondLst>
                                        </p:cTn>
                                        <p:tgtEl>
                                          <p:spTgt spid="51"/>
                                        </p:tgtEl>
                                        <p:attrNameLst>
                                          <p:attrName>style.visibility</p:attrName>
                                        </p:attrNameLst>
                                      </p:cBhvr>
                                      <p:to>
                                        <p:strVal val="visible"/>
                                      </p:to>
                                    </p:set>
                                    <p:animEffect transition="in" filter="fade">
                                      <p:cBhvr>
                                        <p:cTn id="121" dur="750"/>
                                        <p:tgtEl>
                                          <p:spTgt spid="51"/>
                                        </p:tgtEl>
                                      </p:cBhvr>
                                    </p:animEffect>
                                  </p:childTnLst>
                                </p:cTn>
                              </p:par>
                              <p:par>
                                <p:cTn id="122" presetID="10" presetClass="entr" presetSubtype="0" fill="hold" grpId="0" nodeType="withEffect">
                                  <p:stCondLst>
                                    <p:cond delay="75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750"/>
                                        <p:tgtEl>
                                          <p:spTgt spid="49"/>
                                        </p:tgtEl>
                                      </p:cBhvr>
                                    </p:animEffect>
                                  </p:childTnLst>
                                </p:cTn>
                              </p:par>
                              <p:par>
                                <p:cTn id="125" presetID="10" presetClass="entr" presetSubtype="0" fill="hold" grpId="0" nodeType="withEffect">
                                  <p:stCondLst>
                                    <p:cond delay="75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750"/>
                                        <p:tgtEl>
                                          <p:spTgt spid="44"/>
                                        </p:tgtEl>
                                      </p:cBhvr>
                                    </p:animEffect>
                                  </p:childTnLst>
                                </p:cTn>
                              </p:par>
                              <p:par>
                                <p:cTn id="128" presetID="10" presetClass="entr" presetSubtype="0" fill="hold" grpId="0" nodeType="withEffect">
                                  <p:stCondLst>
                                    <p:cond delay="75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750"/>
                                        <p:tgtEl>
                                          <p:spTgt spid="2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2"/>
                                        </p:tgtEl>
                                        <p:attrNameLst>
                                          <p:attrName>style.visibility</p:attrName>
                                        </p:attrNameLst>
                                      </p:cBhvr>
                                      <p:to>
                                        <p:strVal val="visible"/>
                                      </p:to>
                                    </p:set>
                                    <p:animEffect transition="in" filter="fade">
                                      <p:cBhvr>
                                        <p:cTn id="133" dur="750"/>
                                        <p:tgtEl>
                                          <p:spTgt spid="62"/>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63"/>
                                        </p:tgtEl>
                                        <p:attrNameLst>
                                          <p:attrName>style.visibility</p:attrName>
                                        </p:attrNameLst>
                                      </p:cBhvr>
                                      <p:to>
                                        <p:strVal val="visible"/>
                                      </p:to>
                                    </p:set>
                                    <p:animEffect transition="in" filter="fade">
                                      <p:cBhvr>
                                        <p:cTn id="136"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1">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Logo" descr="A picture containing flower, bird&#10;&#10;Description automatically generated">
            <a:extLst>
              <a:ext uri="{FF2B5EF4-FFF2-40B4-BE49-F238E27FC236}">
                <a16:creationId xmlns:a16="http://schemas.microsoft.com/office/drawing/2014/main" id="{E63A2A84-0D44-4AFF-BBB5-D147DD0AE1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5" name="TextBox 4">
            <a:extLst>
              <a:ext uri="{FF2B5EF4-FFF2-40B4-BE49-F238E27FC236}">
                <a16:creationId xmlns:a16="http://schemas.microsoft.com/office/drawing/2014/main" id="{3AA0DCE6-E11D-4142-A91C-CD5FF4E9063B}"/>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765424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Logo" descr="A picture containing flower, bird&#10;&#10;Description automatically generated">
            <a:extLst>
              <a:ext uri="{FF2B5EF4-FFF2-40B4-BE49-F238E27FC236}">
                <a16:creationId xmlns:a16="http://schemas.microsoft.com/office/drawing/2014/main" id="{E63A2A84-0D44-4AFF-BBB5-D147DD0AE1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9069274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losing logo slide 1">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Logo" descr="A picture containing flower, bird&#10;&#10;Description automatically generated">
            <a:extLst>
              <a:ext uri="{FF2B5EF4-FFF2-40B4-BE49-F238E27FC236}">
                <a16:creationId xmlns:a16="http://schemas.microsoft.com/office/drawing/2014/main" id="{E63A2A84-0D44-4AFF-BBB5-D147DD0AE1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6676894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descr="A picture containing food, flower, bird&#10;&#10;Description automatically generated">
            <a:extLst>
              <a:ext uri="{FF2B5EF4-FFF2-40B4-BE49-F238E27FC236}">
                <a16:creationId xmlns:a16="http://schemas.microsoft.com/office/drawing/2014/main" id="{E7336C67-E4E2-495C-A938-44DE608195B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09497" y="361953"/>
            <a:ext cx="5979644" cy="956459"/>
          </a:xfrm>
          <a:prstGeom prst="rect">
            <a:avLst/>
          </a:prstGeom>
        </p:spPr>
      </p:pic>
    </p:spTree>
    <p:custDataLst>
      <p:tags r:id="rId1"/>
    </p:custDataLst>
    <p:extLst>
      <p:ext uri="{BB962C8B-B14F-4D97-AF65-F5344CB8AC3E}">
        <p14:creationId xmlns:p14="http://schemas.microsoft.com/office/powerpoint/2010/main" val="4011744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3"/>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3"/>
          </a:solidFill>
        </p:spPr>
        <p:txBody>
          <a:bodyPr wrap="square" lIns="0" tIns="0" rIns="274320" bIns="0" anchor="ctr" anchorCtr="0">
            <a:noAutofit/>
          </a:bodyPr>
          <a:lstStyle>
            <a:lvl1pPr algn="r">
              <a:buFont typeface="Arial" pitchFamily="34" charset="0"/>
              <a:buNone/>
              <a:defRPr sz="3529" spc="-51"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28127880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1100591461"/>
      </p:ext>
    </p:extLst>
  </p:cSld>
  <p:clrMapOvr>
    <a:masterClrMapping/>
  </p:clrMapOvr>
  <p:transition>
    <p:fade/>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63388"/>
            <a:ext cx="9144000" cy="1846575"/>
          </a:xfrm>
          <a:prstGeom prst="rect">
            <a:avLst/>
          </a:prstGeo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53"/>
          </a:xfrm>
          <a:prstGeom prst="rect">
            <a:avLst/>
          </a:prstGeom>
        </p:spPr>
        <p:txBody>
          <a:bodyPr/>
          <a:lstStyle>
            <a:lvl1pPr marL="0" indent="0" algn="ctr">
              <a:buNone/>
              <a:defRPr sz="2400"/>
            </a:lvl1pPr>
            <a:lvl2pPr marL="457103" indent="0" algn="ctr">
              <a:buNone/>
              <a:defRPr sz="2000"/>
            </a:lvl2pPr>
            <a:lvl3pPr marL="914206" indent="0" algn="ctr">
              <a:buNone/>
              <a:defRPr sz="1800"/>
            </a:lvl3pPr>
            <a:lvl4pPr marL="1371309" indent="0" algn="ctr">
              <a:buNone/>
              <a:defRPr sz="1600"/>
            </a:lvl4pPr>
            <a:lvl5pPr marL="1828413" indent="0" algn="ctr">
              <a:buNone/>
              <a:defRPr sz="1600"/>
            </a:lvl5pPr>
            <a:lvl6pPr marL="2285517" indent="0" algn="ctr">
              <a:buNone/>
              <a:defRPr sz="1600"/>
            </a:lvl6pPr>
            <a:lvl7pPr marL="2742620" indent="0" algn="ctr">
              <a:buNone/>
              <a:defRPr sz="1600"/>
            </a:lvl7pPr>
            <a:lvl8pPr marL="3199723" indent="0" algn="ctr">
              <a:buNone/>
              <a:defRPr sz="1600"/>
            </a:lvl8pPr>
            <a:lvl9pPr marL="3656826"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3084F08C-6F01-6A4C-B294-3ECE791EB5DB}" type="datetimeFigureOut">
              <a:rPr lang="en-US" smtClean="0"/>
              <a:t>5/28/2021</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6E980BC9-D4EE-6645-92F8-1E303DC3E82D}" type="slidenum">
              <a:rPr lang="en-US" smtClean="0"/>
              <a:t>‹#›</a:t>
            </a:fld>
            <a:endParaRPr lang="en-US"/>
          </a:p>
        </p:txBody>
      </p:sp>
    </p:spTree>
    <p:extLst>
      <p:ext uri="{BB962C8B-B14F-4D97-AF65-F5344CB8AC3E}">
        <p14:creationId xmlns:p14="http://schemas.microsoft.com/office/powerpoint/2010/main" val="17983960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720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Light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2" name="Picture 1" descr="A picture containing food, flower, bird&#10;&#10;Description automatically generated">
            <a:extLst>
              <a:ext uri="{FF2B5EF4-FFF2-40B4-BE49-F238E27FC236}">
                <a16:creationId xmlns:a16="http://schemas.microsoft.com/office/drawing/2014/main" id="{54436D06-FB02-4B1C-BF3B-7BE7DED9860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4031" t="16502" r="11438" b="11441"/>
          <a:stretch/>
        </p:blipFill>
        <p:spPr>
          <a:xfrm>
            <a:off x="532319" y="373498"/>
            <a:ext cx="5979644" cy="956459"/>
          </a:xfrm>
          <a:prstGeom prst="rect">
            <a:avLst/>
          </a:prstGeom>
        </p:spPr>
      </p:pic>
      <p:sp>
        <p:nvSpPr>
          <p:cNvPr id="3" name="TextBox 2">
            <a:extLst>
              <a:ext uri="{FF2B5EF4-FFF2-40B4-BE49-F238E27FC236}">
                <a16:creationId xmlns:a16="http://schemas.microsoft.com/office/drawing/2014/main" id="{83B4E955-A0AC-4A99-8A52-AB000091612C}"/>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93781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2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ta &amp; AI Title w/graphic 1">
    <p:bg>
      <p:bgRef idx="1001">
        <a:schemeClr val="bg1"/>
      </p:bgRef>
    </p:bg>
    <p:spTree>
      <p:nvGrpSpPr>
        <p:cNvPr id="1" name=""/>
        <p:cNvGrpSpPr/>
        <p:nvPr/>
      </p:nvGrpSpPr>
      <p:grpSpPr>
        <a:xfrm>
          <a:off x="0" y="0"/>
          <a:ext cx="0" cy="0"/>
          <a:chOff x="0" y="0"/>
          <a:chExt cx="0" cy="0"/>
        </a:xfrm>
      </p:grpSpPr>
      <p:pic>
        <p:nvPicPr>
          <p:cNvPr id="6" name="Picture 5" descr="A person with a sunset in the background&#10;&#10;Description automatically generated">
            <a:extLst>
              <a:ext uri="{FF2B5EF4-FFF2-40B4-BE49-F238E27FC236}">
                <a16:creationId xmlns:a16="http://schemas.microsoft.com/office/drawing/2014/main" id="{A63DE928-E7F6-44F4-A90B-9C75DF34D6E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190118" cy="6858000"/>
          </a:xfrm>
          <a:prstGeom prst="rect">
            <a:avLst/>
          </a:prstGeom>
        </p:spPr>
      </p:pic>
      <p:pic>
        <p:nvPicPr>
          <p:cNvPr id="8" name="Picture 7">
            <a:extLst>
              <a:ext uri="{FF2B5EF4-FFF2-40B4-BE49-F238E27FC236}">
                <a16:creationId xmlns:a16="http://schemas.microsoft.com/office/drawing/2014/main" id="{8D0567D6-DE41-40E6-A393-47B5B4ACDB8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597"/>
          <a:stretch/>
        </p:blipFill>
        <p:spPr>
          <a:xfrm>
            <a:off x="2211492" y="1"/>
            <a:ext cx="9396307" cy="6857999"/>
          </a:xfrm>
          <a:prstGeom prst="rect">
            <a:avLst/>
          </a:prstGeom>
        </p:spPr>
      </p:pic>
      <p:sp>
        <p:nvSpPr>
          <p:cNvPr id="12" name="Rectangle 11">
            <a:extLst>
              <a:ext uri="{FF2B5EF4-FFF2-40B4-BE49-F238E27FC236}">
                <a16:creationId xmlns:a16="http://schemas.microsoft.com/office/drawing/2014/main" id="{66BE72EB-D9BD-4FCA-953B-67BF9EF8B79F}"/>
              </a:ext>
            </a:extLst>
          </p:cNvPr>
          <p:cNvSpPr/>
          <p:nvPr userDrawn="1"/>
        </p:nvSpPr>
        <p:spPr bwMode="auto">
          <a:xfrm>
            <a:off x="0" y="-7784"/>
            <a:ext cx="5083630" cy="6857999"/>
          </a:xfrm>
          <a:prstGeom prst="rect">
            <a:avLst/>
          </a:prstGeom>
          <a:gradFill flip="none" rotWithShape="1">
            <a:gsLst>
              <a:gs pos="0">
                <a:schemeClr val="accent1">
                  <a:alpha val="60000"/>
                </a:schemeClr>
              </a:gs>
              <a:gs pos="100000">
                <a:schemeClr val="accent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Logo" descr="A picture containing flower, bird&#10;&#10;Description automatically generated">
            <a:extLst>
              <a:ext uri="{FF2B5EF4-FFF2-40B4-BE49-F238E27FC236}">
                <a16:creationId xmlns:a16="http://schemas.microsoft.com/office/drawing/2014/main" id="{7DE68317-24AB-4C40-8816-E354A9D11EA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3" name="TextBox 2">
            <a:extLst>
              <a:ext uri="{FF2B5EF4-FFF2-40B4-BE49-F238E27FC236}">
                <a16:creationId xmlns:a16="http://schemas.microsoft.com/office/drawing/2014/main" id="{323FD291-903B-415B-8D9D-6AF972B5CA7B}"/>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463875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20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amp; AI Title w/graphic 2">
    <p:bg>
      <p:bgPr>
        <a:solidFill>
          <a:schemeClr val="accent3"/>
        </a:solidFill>
        <a:effectLst/>
      </p:bgPr>
    </p:bg>
    <p:spTree>
      <p:nvGrpSpPr>
        <p:cNvPr id="1" name=""/>
        <p:cNvGrpSpPr/>
        <p:nvPr/>
      </p:nvGrpSpPr>
      <p:grpSpPr>
        <a:xfrm>
          <a:off x="0" y="0"/>
          <a:ext cx="0" cy="0"/>
          <a:chOff x="0" y="0"/>
          <a:chExt cx="0" cy="0"/>
        </a:xfrm>
      </p:grpSpPr>
      <p:pic>
        <p:nvPicPr>
          <p:cNvPr id="3" name="Picture 2" descr="A picture containing outdoor, object, sunset, flying&#10;&#10;Description automatically generated">
            <a:extLst>
              <a:ext uri="{FF2B5EF4-FFF2-40B4-BE49-F238E27FC236}">
                <a16:creationId xmlns:a16="http://schemas.microsoft.com/office/drawing/2014/main" id="{93592A57-278F-4946-AF45-2426208C642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2"/>
          </a:xfrm>
          <a:prstGeom prst="rect">
            <a:avLst/>
          </a:prstGeom>
        </p:spPr>
      </p:pic>
      <p:pic>
        <p:nvPicPr>
          <p:cNvPr id="6" name="Picture 5" descr="A close up of a logo&#10;&#10;Description automatically generated">
            <a:extLst>
              <a:ext uri="{FF2B5EF4-FFF2-40B4-BE49-F238E27FC236}">
                <a16:creationId xmlns:a16="http://schemas.microsoft.com/office/drawing/2014/main" id="{90950ECD-D0D1-4204-A3AD-F1BD646B38F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785321"/>
            <a:ext cx="12192000" cy="5072679"/>
          </a:xfrm>
          <a:prstGeom prst="rect">
            <a:avLst/>
          </a:prstGeom>
        </p:spPr>
      </p:pic>
      <p:pic>
        <p:nvPicPr>
          <p:cNvPr id="13" name="Logo" descr="A picture containing flower, bird&#10;&#10;Description automatically generated">
            <a:extLst>
              <a:ext uri="{FF2B5EF4-FFF2-40B4-BE49-F238E27FC236}">
                <a16:creationId xmlns:a16="http://schemas.microsoft.com/office/drawing/2014/main" id="{DB2872FE-C623-46E4-928D-764D8016292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10" name="Title 1">
            <a:extLst>
              <a:ext uri="{FF2B5EF4-FFF2-40B4-BE49-F238E27FC236}">
                <a16:creationId xmlns:a16="http://schemas.microsoft.com/office/drawing/2014/main" id="{29D5797D-84AB-4039-BEA2-062A648A3FB0}"/>
              </a:ext>
            </a:extLst>
          </p:cNvPr>
          <p:cNvSpPr>
            <a:spLocks noGrp="1"/>
          </p:cNvSpPr>
          <p:nvPr userDrawn="1">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11" name="Text Placeholder 4">
            <a:extLst>
              <a:ext uri="{FF2B5EF4-FFF2-40B4-BE49-F238E27FC236}">
                <a16:creationId xmlns:a16="http://schemas.microsoft.com/office/drawing/2014/main" id="{EA2149BE-EB4A-4CA7-BEFF-A93F934E9738}"/>
              </a:ext>
            </a:extLst>
          </p:cNvPr>
          <p:cNvSpPr>
            <a:spLocks noGrp="1"/>
          </p:cNvSpPr>
          <p:nvPr userDrawn="1">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
        <p:nvSpPr>
          <p:cNvPr id="2" name="TextBox 1">
            <a:extLst>
              <a:ext uri="{FF2B5EF4-FFF2-40B4-BE49-F238E27FC236}">
                <a16:creationId xmlns:a16="http://schemas.microsoft.com/office/drawing/2014/main" id="{FE58DC77-EDF0-47C0-985D-ECE0E7332F4E}"/>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258127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19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ta &amp; AI Title w/graphic 3">
    <p:bg>
      <p:bgPr>
        <a:solidFill>
          <a:schemeClr val="accent3"/>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439E6D0-ECCA-471D-8DB8-64F2EEC09CA6}"/>
              </a:ext>
            </a:extLst>
          </p:cNvPr>
          <p:cNvGrpSpPr/>
          <p:nvPr userDrawn="1"/>
        </p:nvGrpSpPr>
        <p:grpSpPr>
          <a:xfrm>
            <a:off x="0" y="0"/>
            <a:ext cx="12192000" cy="6858000"/>
            <a:chOff x="1944687" y="0"/>
            <a:chExt cx="10491788" cy="6994525"/>
          </a:xfrm>
        </p:grpSpPr>
        <p:pic>
          <p:nvPicPr>
            <p:cNvPr id="3" name="Picture 2" descr="A picture containing outdoor, mountain, dark, light&#10;&#10;Description automatically generated">
              <a:extLst>
                <a:ext uri="{FF2B5EF4-FFF2-40B4-BE49-F238E27FC236}">
                  <a16:creationId xmlns:a16="http://schemas.microsoft.com/office/drawing/2014/main" id="{7C9E277B-7D57-49C7-83C7-2FAE23C7DC9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pic>
          <p:nvPicPr>
            <p:cNvPr id="6" name="Picture 5" descr="A close up of a logo&#10;&#10;Description automatically generated">
              <a:extLst>
                <a:ext uri="{FF2B5EF4-FFF2-40B4-BE49-F238E27FC236}">
                  <a16:creationId xmlns:a16="http://schemas.microsoft.com/office/drawing/2014/main" id="{A49451F0-3981-46AB-8131-06501B411DC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grpSp>
      <p:pic>
        <p:nvPicPr>
          <p:cNvPr id="13" name="Logo" descr="A picture containing flower, bird&#10;&#10;Description automatically generated">
            <a:extLst>
              <a:ext uri="{FF2B5EF4-FFF2-40B4-BE49-F238E27FC236}">
                <a16:creationId xmlns:a16="http://schemas.microsoft.com/office/drawing/2014/main" id="{DB2872FE-C623-46E4-928D-764D8016292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10" name="Title 1">
            <a:extLst>
              <a:ext uri="{FF2B5EF4-FFF2-40B4-BE49-F238E27FC236}">
                <a16:creationId xmlns:a16="http://schemas.microsoft.com/office/drawing/2014/main" id="{29D5797D-84AB-4039-BEA2-062A648A3FB0}"/>
              </a:ext>
            </a:extLst>
          </p:cNvPr>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11" name="Text Placeholder 4">
            <a:extLst>
              <a:ext uri="{FF2B5EF4-FFF2-40B4-BE49-F238E27FC236}">
                <a16:creationId xmlns:a16="http://schemas.microsoft.com/office/drawing/2014/main" id="{EA2149BE-EB4A-4CA7-BEFF-A93F934E9738}"/>
              </a:ext>
            </a:extLst>
          </p:cNvPr>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
        <p:nvSpPr>
          <p:cNvPr id="9" name="TextBox 8">
            <a:extLst>
              <a:ext uri="{FF2B5EF4-FFF2-40B4-BE49-F238E27FC236}">
                <a16:creationId xmlns:a16="http://schemas.microsoft.com/office/drawing/2014/main" id="{5C5CD299-99CB-4732-8F8B-48BE8A760340}"/>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792654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1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ta &amp; AI Title w/graphic 4">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E175A5-76B8-4B69-9228-23F50FC2142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7259" y="0"/>
            <a:ext cx="12192000" cy="6858000"/>
          </a:xfrm>
          <a:prstGeom prst="rect">
            <a:avLst/>
          </a:prstGeom>
        </p:spPr>
      </p:pic>
      <p:pic>
        <p:nvPicPr>
          <p:cNvPr id="8" name="Picture 7" descr="A picture containing sitting, light, computer, person&#10;&#10;Description automatically generated">
            <a:extLst>
              <a:ext uri="{FF2B5EF4-FFF2-40B4-BE49-F238E27FC236}">
                <a16:creationId xmlns:a16="http://schemas.microsoft.com/office/drawing/2014/main" id="{C73C7DE9-E3FC-4952-865E-54F01CD1B09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7259"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2" name="Logo" descr="A picture containing flower, bird&#10;&#10;Description automatically generated">
            <a:extLst>
              <a:ext uri="{FF2B5EF4-FFF2-40B4-BE49-F238E27FC236}">
                <a16:creationId xmlns:a16="http://schemas.microsoft.com/office/drawing/2014/main" id="{A9055B24-DEA4-4858-B05B-3918139C316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2" name="TextBox 1">
            <a:extLst>
              <a:ext uri="{FF2B5EF4-FFF2-40B4-BE49-F238E27FC236}">
                <a16:creationId xmlns:a16="http://schemas.microsoft.com/office/drawing/2014/main" id="{80123AA6-D139-4B4C-B903-0E74E7752807}"/>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572804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51"/>
    </p:custDataLst>
    <p:extLst>
      <p:ext uri="{BB962C8B-B14F-4D97-AF65-F5344CB8AC3E}">
        <p14:creationId xmlns:p14="http://schemas.microsoft.com/office/powerpoint/2010/main" val="104348737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 id="2147483767" r:id="rId43"/>
    <p:sldLayoutId id="2147483768" r:id="rId44"/>
    <p:sldLayoutId id="2147483769" r:id="rId45"/>
    <p:sldLayoutId id="2147483770" r:id="rId46"/>
    <p:sldLayoutId id="2147483771" r:id="rId47"/>
    <p:sldLayoutId id="2147483772" r:id="rId48"/>
    <p:sldLayoutId id="2147483773" r:id="rId4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472">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365">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48.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0.xml"/><Relationship Id="rId1" Type="http://schemas.openxmlformats.org/officeDocument/2006/relationships/tags" Target="../tags/tag5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49.xml"/><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tags" Target="../tags/tag50.xml"/><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51.xml"/><Relationship Id="rId5" Type="http://schemas.openxmlformats.org/officeDocument/2006/relationships/hyperlink" Target="https://github.com/MicrosoftDocs/sql-docs/blob/live/docs/tools/synapse-pathway/azure-synapse-pathway-overview.md" TargetMode="External"/><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xml"/><Relationship Id="rId1" Type="http://schemas.openxmlformats.org/officeDocument/2006/relationships/tags" Target="../tags/tag5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53.xml"/><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2" Type="http://schemas.openxmlformats.org/officeDocument/2006/relationships/hyperlink" Target="https://docs.microsoft.com/en-us/azure/storage/common/storage-use-azcopy-v10" TargetMode="Externa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ocs.microsoft.com/en-us/sql/samples/adventureworks-install-configure?view=sql-server-ver15&amp;tabs=ssms" TargetMode="External"/><Relationship Id="rId1" Type="http://schemas.openxmlformats.org/officeDocument/2006/relationships/slideLayout" Target="../slideLayouts/slideLayout16.xml"/><Relationship Id="rId6" Type="http://schemas.openxmlformats.org/officeDocument/2006/relationships/hyperlink" Target="https://docs.microsoft.com/en-us/sql/relational-databases/backup-restore/restore-a-database-backup-using-ssms?view=sql-server-ver15" TargetMode="External"/><Relationship Id="rId5" Type="http://schemas.openxmlformats.org/officeDocument/2006/relationships/hyperlink" Target="https://docs.microsoft.com/en-us/sql/ssms/download-sql-server-management-studio-ssms?view=sql-server-ver15" TargetMode="External"/><Relationship Id="rId4" Type="http://schemas.openxmlformats.org/officeDocument/2006/relationships/hyperlink" Target="https://www.microsoft.com/en-us/sql-server/sql-server-201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7C6D9B-EB3C-4DA9-8958-9DE3F88AC7A5}"/>
              </a:ext>
            </a:extLst>
          </p:cNvPr>
          <p:cNvSpPr>
            <a:spLocks noGrp="1"/>
          </p:cNvSpPr>
          <p:nvPr>
            <p:ph type="title"/>
          </p:nvPr>
        </p:nvSpPr>
        <p:spPr>
          <a:xfrm>
            <a:off x="551543" y="2024833"/>
            <a:ext cx="6288873" cy="1508105"/>
          </a:xfrm>
        </p:spPr>
        <p:txBody>
          <a:bodyPr/>
          <a:lstStyle/>
          <a:p>
            <a:r>
              <a:rPr lang="en-US" sz="3500" dirty="0">
                <a:cs typeface="Segoe UI"/>
              </a:rPr>
              <a:t>SQL Server to Azure Synapse Migration Accelerator</a:t>
            </a:r>
            <a:br>
              <a:rPr lang="en-US" sz="3500" dirty="0">
                <a:cs typeface="Segoe UI"/>
              </a:rPr>
            </a:br>
            <a:r>
              <a:rPr lang="en-US" sz="2800" dirty="0">
                <a:cs typeface="Segoe UI"/>
              </a:rPr>
              <a:t>(Migration Process, Modules, Scripts)</a:t>
            </a:r>
            <a:endParaRPr lang="en-US" sz="2800" dirty="0"/>
          </a:p>
        </p:txBody>
      </p:sp>
      <p:sp>
        <p:nvSpPr>
          <p:cNvPr id="3" name="TextBox 2">
            <a:extLst>
              <a:ext uri="{FF2B5EF4-FFF2-40B4-BE49-F238E27FC236}">
                <a16:creationId xmlns:a16="http://schemas.microsoft.com/office/drawing/2014/main" id="{249D4197-4B54-46B7-AD27-2E9AC2EA01A1}"/>
              </a:ext>
            </a:extLst>
          </p:cNvPr>
          <p:cNvSpPr txBox="1"/>
          <p:nvPr/>
        </p:nvSpPr>
        <p:spPr>
          <a:xfrm>
            <a:off x="9234436" y="363624"/>
            <a:ext cx="2528764" cy="684803"/>
          </a:xfrm>
          <a:prstGeom prst="rect">
            <a:avLst/>
          </a:prstGeom>
          <a:noFill/>
        </p:spPr>
        <p:txBody>
          <a:bodyPr wrap="square" lIns="91440" tIns="45720" rIns="91440" bIns="45720" rtlCol="0" anchor="t">
            <a:spAutoFit/>
          </a:bodyPr>
          <a:lstStyle/>
          <a:p>
            <a:pPr algn="ctr" defTabSz="457200"/>
            <a:r>
              <a:rPr lang="en-US" sz="2800" b="1">
                <a:solidFill>
                  <a:schemeClr val="bg1"/>
                </a:solidFill>
                <a:latin typeface="+mj-lt"/>
              </a:rPr>
              <a:t>AAAP</a:t>
            </a:r>
          </a:p>
          <a:p>
            <a:pPr algn="ctr" defTabSz="457200"/>
            <a:r>
              <a:rPr lang="en-US" sz="1050">
                <a:solidFill>
                  <a:schemeClr val="bg1"/>
                </a:solidFill>
                <a:latin typeface="+mj-lt"/>
              </a:rPr>
              <a:t>Analytics &amp; AI  Accelerate Program</a:t>
            </a:r>
            <a:endParaRPr lang="en-US" sz="1050">
              <a:solidFill>
                <a:schemeClr val="bg1"/>
              </a:solidFill>
              <a:latin typeface="+mj-lt"/>
              <a:cs typeface="Segoe UI Semibold"/>
            </a:endParaRPr>
          </a:p>
        </p:txBody>
      </p:sp>
      <p:sp>
        <p:nvSpPr>
          <p:cNvPr id="5" name="Title 3">
            <a:extLst>
              <a:ext uri="{FF2B5EF4-FFF2-40B4-BE49-F238E27FC236}">
                <a16:creationId xmlns:a16="http://schemas.microsoft.com/office/drawing/2014/main" id="{1412D866-8A26-4309-86BD-8F650C06B065}"/>
              </a:ext>
            </a:extLst>
          </p:cNvPr>
          <p:cNvSpPr txBox="1">
            <a:spLocks/>
          </p:cNvSpPr>
          <p:nvPr/>
        </p:nvSpPr>
        <p:spPr>
          <a:xfrm>
            <a:off x="551543" y="4249592"/>
            <a:ext cx="3519714" cy="861774"/>
          </a:xfrm>
          <a:prstGeom prst="rect">
            <a:avLst/>
          </a:prstGeom>
          <a:noFill/>
        </p:spPr>
        <p:txBody>
          <a:bodyPr vert="horz" wrap="square" lIns="0" tIns="0" rIns="0" bIns="0" rtlCol="0" anchor="b" anchorCtr="0">
            <a:spAutoFit/>
          </a:bodyPr>
          <a:lstStyle>
            <a:lvl1pPr algn="l" defTabSz="932563" rtl="0" eaLnBrk="1" latinLnBrk="0" hangingPunct="1">
              <a:lnSpc>
                <a:spcPct val="100000"/>
              </a:lnSpc>
              <a:spcBef>
                <a:spcPct val="0"/>
              </a:spcBef>
              <a:buNone/>
              <a:defRPr lang="en-US" sz="3529" b="0" kern="1200" cap="none" spc="-50" baseline="0">
                <a:ln w="3175">
                  <a:noFill/>
                </a:ln>
                <a:solidFill>
                  <a:schemeClr val="accent3"/>
                </a:solidFill>
                <a:effectLst/>
                <a:latin typeface="+mj-lt"/>
                <a:ea typeface="+mn-ea"/>
                <a:cs typeface="Segoe UI" panose="020B0502040204020203" pitchFamily="34" charset="0"/>
              </a:defRPr>
            </a:lvl1pPr>
          </a:lstStyle>
          <a:p>
            <a:r>
              <a:rPr lang="en-US" sz="2800" dirty="0" err="1">
                <a:cs typeface="Segoe UI"/>
              </a:rPr>
              <a:t>Gaiye</a:t>
            </a:r>
            <a:r>
              <a:rPr lang="en-US" sz="2800" dirty="0">
                <a:cs typeface="Segoe UI"/>
              </a:rPr>
              <a:t> “Gail” Zhou</a:t>
            </a:r>
          </a:p>
          <a:p>
            <a:r>
              <a:rPr lang="en-US" sz="2800" dirty="0">
                <a:cs typeface="Segoe UI"/>
              </a:rPr>
              <a:t>May 2021</a:t>
            </a:r>
            <a:endParaRPr lang="en-US" sz="2800" dirty="0"/>
          </a:p>
        </p:txBody>
      </p:sp>
    </p:spTree>
    <p:custDataLst>
      <p:tags r:id="rId1"/>
    </p:custDataLst>
    <p:extLst>
      <p:ext uri="{BB962C8B-B14F-4D97-AF65-F5344CB8AC3E}">
        <p14:creationId xmlns:p14="http://schemas.microsoft.com/office/powerpoint/2010/main" val="93052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A44EC2-357F-48AC-A579-29AD8743AA99}"/>
              </a:ext>
            </a:extLst>
          </p:cNvPr>
          <p:cNvSpPr txBox="1"/>
          <p:nvPr/>
        </p:nvSpPr>
        <p:spPr>
          <a:xfrm rot="21103650">
            <a:off x="305352" y="1143198"/>
            <a:ext cx="1577965"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How many steps?</a:t>
            </a:r>
          </a:p>
        </p:txBody>
      </p:sp>
      <p:sp>
        <p:nvSpPr>
          <p:cNvPr id="11" name="TextBox 10">
            <a:extLst>
              <a:ext uri="{FF2B5EF4-FFF2-40B4-BE49-F238E27FC236}">
                <a16:creationId xmlns:a16="http://schemas.microsoft.com/office/drawing/2014/main" id="{27CDEB69-905D-47CD-867A-AA7F97684BB2}"/>
              </a:ext>
            </a:extLst>
          </p:cNvPr>
          <p:cNvSpPr txBox="1"/>
          <p:nvPr/>
        </p:nvSpPr>
        <p:spPr>
          <a:xfrm rot="21103650">
            <a:off x="304749" y="2037925"/>
            <a:ext cx="1600831" cy="307777"/>
          </a:xfrm>
          <a:prstGeom prst="rect">
            <a:avLst/>
          </a:prstGeom>
          <a:noFill/>
        </p:spPr>
        <p:txBody>
          <a:bodyPr wrap="square" lIns="0" tIns="0" rIns="0" bIns="0" rtlCol="0">
            <a:spAutoFit/>
          </a:bodyPr>
          <a:lstStyle/>
          <a:p>
            <a:pPr algn="l"/>
            <a:r>
              <a:rPr lang="en-US" sz="2000" dirty="0">
                <a:solidFill>
                  <a:srgbClr val="FF0000"/>
                </a:solidFill>
              </a:rPr>
              <a:t>How to Run?</a:t>
            </a:r>
          </a:p>
        </p:txBody>
      </p:sp>
      <p:sp>
        <p:nvSpPr>
          <p:cNvPr id="13" name="TextBox 12">
            <a:extLst>
              <a:ext uri="{FF2B5EF4-FFF2-40B4-BE49-F238E27FC236}">
                <a16:creationId xmlns:a16="http://schemas.microsoft.com/office/drawing/2014/main" id="{D4FFA3CC-7B41-42BB-8B11-A6C492FA0F9D}"/>
              </a:ext>
            </a:extLst>
          </p:cNvPr>
          <p:cNvSpPr txBox="1"/>
          <p:nvPr/>
        </p:nvSpPr>
        <p:spPr>
          <a:xfrm rot="21103650">
            <a:off x="349028" y="4392733"/>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Input?</a:t>
            </a:r>
          </a:p>
        </p:txBody>
      </p:sp>
      <p:sp>
        <p:nvSpPr>
          <p:cNvPr id="15" name="TextBox 14">
            <a:extLst>
              <a:ext uri="{FF2B5EF4-FFF2-40B4-BE49-F238E27FC236}">
                <a16:creationId xmlns:a16="http://schemas.microsoft.com/office/drawing/2014/main" id="{C1907FF2-5C05-45EE-8482-D2EF88292DE3}"/>
              </a:ext>
            </a:extLst>
          </p:cNvPr>
          <p:cNvSpPr txBox="1"/>
          <p:nvPr/>
        </p:nvSpPr>
        <p:spPr>
          <a:xfrm rot="21103650">
            <a:off x="326887" y="5065148"/>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Output?</a:t>
            </a:r>
          </a:p>
        </p:txBody>
      </p:sp>
      <p:sp>
        <p:nvSpPr>
          <p:cNvPr id="17" name="TextBox 16">
            <a:extLst>
              <a:ext uri="{FF2B5EF4-FFF2-40B4-BE49-F238E27FC236}">
                <a16:creationId xmlns:a16="http://schemas.microsoft.com/office/drawing/2014/main" id="{A05884AD-159A-4438-919A-A78701614523}"/>
              </a:ext>
            </a:extLst>
          </p:cNvPr>
          <p:cNvSpPr txBox="1"/>
          <p:nvPr/>
        </p:nvSpPr>
        <p:spPr>
          <a:xfrm rot="21103650">
            <a:off x="305233" y="2626521"/>
            <a:ext cx="1600831" cy="615553"/>
          </a:xfrm>
          <a:prstGeom prst="rect">
            <a:avLst/>
          </a:prstGeom>
          <a:noFill/>
        </p:spPr>
        <p:txBody>
          <a:bodyPr wrap="square" lIns="0" tIns="0" rIns="0" bIns="0" rtlCol="0">
            <a:spAutoFit/>
          </a:bodyPr>
          <a:lstStyle/>
          <a:p>
            <a:pPr algn="l"/>
            <a:r>
              <a:rPr lang="en-US" sz="2000" dirty="0">
                <a:solidFill>
                  <a:srgbClr val="00B0F0"/>
                </a:solidFill>
              </a:rPr>
              <a:t>What To Config? </a:t>
            </a:r>
          </a:p>
        </p:txBody>
      </p:sp>
      <p:sp>
        <p:nvSpPr>
          <p:cNvPr id="19" name="TextBox 18">
            <a:extLst>
              <a:ext uri="{FF2B5EF4-FFF2-40B4-BE49-F238E27FC236}">
                <a16:creationId xmlns:a16="http://schemas.microsoft.com/office/drawing/2014/main" id="{2175A62C-9037-4B22-AA27-C75DC86CCB80}"/>
              </a:ext>
            </a:extLst>
          </p:cNvPr>
          <p:cNvSpPr txBox="1"/>
          <p:nvPr/>
        </p:nvSpPr>
        <p:spPr>
          <a:xfrm rot="21103650">
            <a:off x="349028" y="3414143"/>
            <a:ext cx="1600831" cy="615553"/>
          </a:xfrm>
          <a:prstGeom prst="rect">
            <a:avLst/>
          </a:prstGeom>
          <a:noFill/>
        </p:spPr>
        <p:txBody>
          <a:bodyPr wrap="square" lIns="0" tIns="0" rIns="0" bIns="0" rtlCol="0">
            <a:spAutoFit/>
          </a:bodyPr>
          <a:lstStyle/>
          <a:p>
            <a:pPr algn="l"/>
            <a:r>
              <a:rPr lang="en-US" sz="2000" dirty="0">
                <a:solidFill>
                  <a:srgbClr val="00B050"/>
                </a:solidFill>
              </a:rPr>
              <a:t>Can I automate? </a:t>
            </a:r>
          </a:p>
        </p:txBody>
      </p:sp>
      <p:pic>
        <p:nvPicPr>
          <p:cNvPr id="3" name="Picture 2">
            <a:extLst>
              <a:ext uri="{FF2B5EF4-FFF2-40B4-BE49-F238E27FC236}">
                <a16:creationId xmlns:a16="http://schemas.microsoft.com/office/drawing/2014/main" id="{BA49D4B1-7005-4297-98D7-BB5CE25027A4}"/>
              </a:ext>
            </a:extLst>
          </p:cNvPr>
          <p:cNvPicPr>
            <a:picLocks noChangeAspect="1"/>
          </p:cNvPicPr>
          <p:nvPr/>
        </p:nvPicPr>
        <p:blipFill>
          <a:blip r:embed="rId2"/>
          <a:stretch>
            <a:fillRect/>
          </a:stretch>
        </p:blipFill>
        <p:spPr>
          <a:xfrm>
            <a:off x="2426331" y="412531"/>
            <a:ext cx="7939888" cy="2261107"/>
          </a:xfrm>
          <a:prstGeom prst="rect">
            <a:avLst/>
          </a:prstGeom>
        </p:spPr>
      </p:pic>
      <p:sp>
        <p:nvSpPr>
          <p:cNvPr id="8" name="TextBox 7">
            <a:extLst>
              <a:ext uri="{FF2B5EF4-FFF2-40B4-BE49-F238E27FC236}">
                <a16:creationId xmlns:a16="http://schemas.microsoft.com/office/drawing/2014/main" id="{0C5607CC-95A4-46E2-B218-5677666797CA}"/>
              </a:ext>
            </a:extLst>
          </p:cNvPr>
          <p:cNvSpPr txBox="1"/>
          <p:nvPr/>
        </p:nvSpPr>
        <p:spPr>
          <a:xfrm>
            <a:off x="2290527" y="2673638"/>
            <a:ext cx="4195785" cy="3877985"/>
          </a:xfrm>
          <a:prstGeom prst="rect">
            <a:avLst/>
          </a:prstGeom>
          <a:noFill/>
        </p:spPr>
        <p:txBody>
          <a:bodyPr wrap="square" lIns="0" tIns="0" rIns="0" bIns="0" rtlCol="0">
            <a:spAutoFit/>
          </a:bodyPr>
          <a:lstStyle/>
          <a:p>
            <a:pPr marR="0" algn="l" rtl="0"/>
            <a:r>
              <a:rPr lang="en-US" sz="1400" b="1" i="0" u="none" strike="noStrike" baseline="0" dirty="0">
                <a:solidFill>
                  <a:srgbClr val="000099"/>
                </a:solidFill>
                <a:latin typeface="Calibri" panose="020F0502020204030204" pitchFamily="34" charset="0"/>
              </a:rPr>
              <a:t>Task 1</a:t>
            </a:r>
          </a:p>
          <a:p>
            <a:pPr marR="0" algn="l" rtl="0"/>
            <a:r>
              <a:rPr lang="en-US" sz="1400" b="0" i="0" u="none" strike="noStrike" baseline="0" dirty="0">
                <a:solidFill>
                  <a:srgbClr val="000099"/>
                </a:solidFill>
                <a:latin typeface="Calibri" panose="020F0502020204030204" pitchFamily="34" charset="0"/>
              </a:rPr>
              <a:t>Execute PowerShell Scripts “</a:t>
            </a:r>
            <a:r>
              <a:rPr lang="en-US" sz="1400" b="1" i="0" u="none" strike="noStrike" baseline="0" dirty="0">
                <a:solidFill>
                  <a:srgbClr val="000099"/>
                </a:solidFill>
                <a:latin typeface="Calibri" panose="020F0502020204030204" pitchFamily="34" charset="0"/>
              </a:rPr>
              <a:t>TranslateTables</a:t>
            </a:r>
            <a:r>
              <a:rPr lang="en-US" sz="1400" b="0" i="0" u="none" strike="noStrike" baseline="0" dirty="0">
                <a:solidFill>
                  <a:srgbClr val="000099"/>
                </a:solidFill>
                <a:latin typeface="Calibri" panose="020F0502020204030204" pitchFamily="34" charset="0"/>
              </a:rPr>
              <a:t>.</a:t>
            </a:r>
            <a:r>
              <a:rPr lang="en-US" sz="1400" b="1" i="0" u="none" strike="noStrike" baseline="0" dirty="0">
                <a:solidFill>
                  <a:srgbClr val="000099"/>
                </a:solidFill>
                <a:latin typeface="Calibri" panose="020F0502020204030204" pitchFamily="34" charset="0"/>
              </a:rPr>
              <a:t>ps1</a:t>
            </a:r>
            <a:r>
              <a:rPr lang="en-US" sz="1400" b="0" i="0" u="none" strike="noStrike" baseline="0" dirty="0">
                <a:solidFill>
                  <a:srgbClr val="000099"/>
                </a:solidFill>
                <a:latin typeface="Calibri" panose="020F0502020204030204" pitchFamily="34" charset="0"/>
              </a:rPr>
              <a:t>” (Inside folder 1_Translate folder)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Output</a:t>
            </a:r>
            <a:r>
              <a:rPr lang="en-US" sz="1400" b="0" i="0" u="none" strike="noStrike" baseline="0" dirty="0">
                <a:solidFill>
                  <a:srgbClr val="000099"/>
                </a:solidFill>
                <a:latin typeface="Calibri" panose="020F0502020204030204" pitchFamily="34" charset="0"/>
              </a:rPr>
              <a:t>: Azure Synapse Create Table Statement (DDLs) stored in .</a:t>
            </a:r>
            <a:r>
              <a:rPr lang="en-US" sz="1400" b="0" i="0" u="none" strike="noStrike" baseline="0" dirty="0" err="1">
                <a:solidFill>
                  <a:srgbClr val="000099"/>
                </a:solidFill>
                <a:latin typeface="Calibri" panose="020F0502020204030204" pitchFamily="34" charset="0"/>
              </a:rPr>
              <a:t>sql</a:t>
            </a:r>
            <a:r>
              <a:rPr lang="en-US" sz="1400" b="0" i="0" u="none" strike="noStrike" baseline="0" dirty="0">
                <a:solidFill>
                  <a:srgbClr val="000099"/>
                </a:solidFill>
                <a:latin typeface="Calibri" panose="020F0502020204030204" pitchFamily="34" charset="0"/>
              </a:rPr>
              <a:t> format.</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Config Files</a:t>
            </a:r>
            <a:r>
              <a:rPr lang="en-US" sz="1400" b="0" i="0" u="none" strike="noStrike" baseline="0" dirty="0">
                <a:solidFill>
                  <a:srgbClr val="000099"/>
                </a:solidFill>
                <a:latin typeface="Calibri" panose="020F0502020204030204" pitchFamily="34" charset="0"/>
              </a:rPr>
              <a:t> needed (Samples are provided):</a:t>
            </a:r>
          </a:p>
          <a:p>
            <a:pPr marR="0" algn="l" rtl="0"/>
            <a:r>
              <a:rPr lang="en-US" sz="1400" b="0" i="0" u="none" strike="noStrike" baseline="0" dirty="0">
                <a:solidFill>
                  <a:srgbClr val="000099"/>
                </a:solidFill>
                <a:latin typeface="Calibri" panose="020F0502020204030204" pitchFamily="34" charset="0"/>
              </a:rPr>
              <a:t>	SourceToTargetTablesConfig.xlsx</a:t>
            </a:r>
          </a:p>
          <a:p>
            <a:pPr marR="0" algn="l" rtl="0"/>
            <a:r>
              <a:rPr lang="en-US" sz="1400" b="0" i="0" u="none" strike="noStrike" baseline="0" dirty="0">
                <a:solidFill>
                  <a:srgbClr val="000099"/>
                </a:solidFill>
                <a:latin typeface="Calibri" panose="020F0502020204030204" pitchFamily="34" charset="0"/>
              </a:rPr>
              <a:t>	</a:t>
            </a:r>
            <a:r>
              <a:rPr lang="en-US" sz="1400" b="0" i="0" u="none" strike="noStrike" baseline="0" dirty="0" err="1">
                <a:solidFill>
                  <a:srgbClr val="000099"/>
                </a:solidFill>
                <a:latin typeface="Calibri" panose="020F0502020204030204" pitchFamily="34" charset="0"/>
              </a:rPr>
              <a:t>translate_config.json</a:t>
            </a:r>
            <a:endParaRPr lang="en-US" sz="1400" b="0" i="0" u="none" strike="noStrike" baseline="0" dirty="0">
              <a:solidFill>
                <a:srgbClr val="000099"/>
              </a:solidFill>
              <a:latin typeface="Calibri" panose="020F0502020204030204" pitchFamily="34" charset="0"/>
            </a:endParaRP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 1</a:t>
            </a:r>
            <a:r>
              <a:rPr lang="en-US" sz="1400" b="0" i="0" u="none" strike="noStrike" baseline="0" dirty="0">
                <a:solidFill>
                  <a:srgbClr val="000099"/>
                </a:solidFill>
                <a:latin typeface="Calibri" panose="020F0502020204030204" pitchFamily="34" charset="0"/>
              </a:rPr>
              <a:t>: Need to access SQL Server for this. “</a:t>
            </a:r>
            <a:r>
              <a:rPr lang="en-US" sz="1400" b="0" i="0" u="none" strike="noStrike" baseline="0" dirty="0" err="1">
                <a:solidFill>
                  <a:srgbClr val="000099"/>
                </a:solidFill>
                <a:latin typeface="Calibri" panose="020F0502020204030204" pitchFamily="34" charset="0"/>
              </a:rPr>
              <a:t>db_datareader</a:t>
            </a:r>
            <a:r>
              <a:rPr lang="en-US" sz="1400" b="0" i="0" u="none" strike="noStrike" baseline="0" dirty="0">
                <a:solidFill>
                  <a:srgbClr val="000099"/>
                </a:solidFill>
                <a:latin typeface="Calibri" panose="020F0502020204030204" pitchFamily="34" charset="0"/>
              </a:rPr>
              <a:t>” role permission is needed</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 2</a:t>
            </a:r>
            <a:r>
              <a:rPr lang="en-US" sz="1400" b="0" i="0" u="none" strike="noStrike" baseline="0" dirty="0">
                <a:solidFill>
                  <a:srgbClr val="000099"/>
                </a:solidFill>
                <a:latin typeface="Calibri" panose="020F0502020204030204" pitchFamily="34" charset="0"/>
              </a:rPr>
              <a:t>: Look for T-SQL Scripts “</a:t>
            </a:r>
            <a:r>
              <a:rPr lang="en-US" sz="1400" b="1" i="0" u="none" strike="noStrike" baseline="0" dirty="0" err="1">
                <a:solidFill>
                  <a:srgbClr val="000099"/>
                </a:solidFill>
                <a:latin typeface="Calibri" panose="020F0502020204030204" pitchFamily="34" charset="0"/>
              </a:rPr>
              <a:t>GenerateSourceToTargetConfig</a:t>
            </a:r>
            <a:r>
              <a:rPr lang="en-US" sz="1400" b="0" i="0" u="none" strike="noStrike" baseline="0" dirty="0" err="1">
                <a:solidFill>
                  <a:srgbClr val="000099"/>
                </a:solidFill>
                <a:latin typeface="Calibri" panose="020F0502020204030204" pitchFamily="34" charset="0"/>
              </a:rPr>
              <a:t>.</a:t>
            </a:r>
            <a:r>
              <a:rPr lang="en-US" sz="1400" b="1" i="0" u="none" strike="noStrike" baseline="0" dirty="0" err="1">
                <a:solidFill>
                  <a:srgbClr val="000099"/>
                </a:solidFill>
                <a:latin typeface="Calibri" panose="020F0502020204030204" pitchFamily="34" charset="0"/>
              </a:rPr>
              <a:t>sql</a:t>
            </a:r>
            <a:r>
              <a:rPr lang="en-US" sz="1400" b="0" i="0" u="none" strike="noStrike" baseline="0" dirty="0">
                <a:solidFill>
                  <a:srgbClr val="000099"/>
                </a:solidFill>
                <a:latin typeface="Calibri" panose="020F0502020204030204" pitchFamily="34" charset="0"/>
              </a:rPr>
              <a:t>” in the Utilities Subfolder to create starter SourceToTargetTablesConfig.xlsx. </a:t>
            </a:r>
            <a:endParaRPr lang="en-US" sz="1400" dirty="0">
              <a:solidFill>
                <a:srgbClr val="000099"/>
              </a:solidFill>
            </a:endParaRPr>
          </a:p>
        </p:txBody>
      </p:sp>
      <p:sp>
        <p:nvSpPr>
          <p:cNvPr id="9" name="TextBox 8">
            <a:extLst>
              <a:ext uri="{FF2B5EF4-FFF2-40B4-BE49-F238E27FC236}">
                <a16:creationId xmlns:a16="http://schemas.microsoft.com/office/drawing/2014/main" id="{3FF4FE03-845B-4B58-8841-976D4942715C}"/>
              </a:ext>
            </a:extLst>
          </p:cNvPr>
          <p:cNvSpPr txBox="1"/>
          <p:nvPr/>
        </p:nvSpPr>
        <p:spPr>
          <a:xfrm>
            <a:off x="7179341" y="2681719"/>
            <a:ext cx="4743381" cy="4093428"/>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Task 2</a:t>
            </a:r>
          </a:p>
          <a:p>
            <a:pPr marR="0" algn="l" rtl="0"/>
            <a:r>
              <a:rPr lang="en-US" sz="1400" b="0" i="0" u="none" strike="noStrike" baseline="0" dirty="0">
                <a:solidFill>
                  <a:srgbClr val="000099"/>
                </a:solidFill>
                <a:latin typeface="Calibri" panose="020F0502020204030204" pitchFamily="34" charset="0"/>
              </a:rPr>
              <a:t>Execute PowerShell Scripts“</a:t>
            </a:r>
            <a:r>
              <a:rPr lang="en-US" sz="1400" b="1" i="0" u="none" strike="noStrike" baseline="0" dirty="0">
                <a:solidFill>
                  <a:srgbClr val="000099"/>
                </a:solidFill>
                <a:latin typeface="Calibri" panose="020F0502020204030204" pitchFamily="34" charset="0"/>
              </a:rPr>
              <a:t>RunSqlFilesInFolder.ps1</a:t>
            </a:r>
            <a:r>
              <a:rPr lang="en-US" sz="1400" b="0" i="0" u="none" strike="noStrike" baseline="0" dirty="0">
                <a:solidFill>
                  <a:srgbClr val="000099"/>
                </a:solidFill>
                <a:latin typeface="Calibri" panose="020F0502020204030204" pitchFamily="34" charset="0"/>
              </a:rPr>
              <a:t>” (Inside folder 5_RunSqlFilsInFolder)</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Input</a:t>
            </a:r>
            <a:r>
              <a:rPr lang="en-US" sz="1400" b="0" i="0" u="none" strike="noStrike" baseline="0" dirty="0">
                <a:solidFill>
                  <a:srgbClr val="000099"/>
                </a:solidFill>
                <a:latin typeface="Calibri" panose="020F0502020204030204" pitchFamily="34" charset="0"/>
              </a:rPr>
              <a:t>: Azure Synapse Table DDL files (.</a:t>
            </a:r>
            <a:r>
              <a:rPr lang="en-US" sz="1400" b="0" i="0" u="none" strike="noStrike" baseline="0" dirty="0" err="1">
                <a:solidFill>
                  <a:srgbClr val="000099"/>
                </a:solidFill>
                <a:latin typeface="Calibri" panose="020F0502020204030204" pitchFamily="34" charset="0"/>
              </a:rPr>
              <a:t>sql</a:t>
            </a:r>
            <a:r>
              <a:rPr lang="en-US" sz="1400" b="0" i="0" u="none" strike="noStrike" baseline="0" dirty="0">
                <a:solidFill>
                  <a:srgbClr val="000099"/>
                </a:solidFill>
                <a:latin typeface="Calibri" panose="020F0502020204030204" pitchFamily="34" charset="0"/>
              </a:rPr>
              <a:t>) stored in one file folder, which were generated by Task1.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Output</a:t>
            </a:r>
            <a:r>
              <a:rPr lang="en-US" sz="1400" b="0" i="0" u="none" strike="noStrike" baseline="0" dirty="0">
                <a:solidFill>
                  <a:srgbClr val="000099"/>
                </a:solidFill>
                <a:latin typeface="Calibri" panose="020F0502020204030204" pitchFamily="34" charset="0"/>
              </a:rPr>
              <a:t>: Timestamped log files in the “Log” subfolder where you run this PowerShell Scripts. </a:t>
            </a:r>
          </a:p>
          <a:p>
            <a:pPr marR="0" algn="l" rtl="0"/>
            <a:r>
              <a:rPr lang="en-US" sz="1400" b="0" i="0" u="none" strike="noStrike" baseline="0" dirty="0">
                <a:solidFill>
                  <a:srgbClr val="000099"/>
                </a:solidFill>
                <a:latin typeface="Calibri" panose="020F0502020204030204" pitchFamily="34" charset="0"/>
              </a:rPr>
              <a:t> </a:t>
            </a:r>
          </a:p>
          <a:p>
            <a:pPr marR="0" algn="l" rtl="0"/>
            <a:r>
              <a:rPr lang="en-US" sz="1400" b="1" i="0" u="none" strike="noStrike" baseline="0" dirty="0">
                <a:solidFill>
                  <a:srgbClr val="000099"/>
                </a:solidFill>
                <a:latin typeface="Calibri" panose="020F0502020204030204" pitchFamily="34" charset="0"/>
              </a:rPr>
              <a:t>Results</a:t>
            </a:r>
            <a:r>
              <a:rPr lang="en-US" sz="1400" b="0" i="0" u="none" strike="noStrike" baseline="0" dirty="0">
                <a:solidFill>
                  <a:srgbClr val="000099"/>
                </a:solidFill>
                <a:latin typeface="Calibri" panose="020F0502020204030204" pitchFamily="34" charset="0"/>
              </a:rPr>
              <a:t>: Tables will be created in Azure Synapse Dedicated SQL Pool.</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Config File(s)</a:t>
            </a:r>
            <a:r>
              <a:rPr lang="en-US" sz="1400" b="0" i="0" u="none" strike="noStrike" baseline="0" dirty="0">
                <a:solidFill>
                  <a:srgbClr val="000099"/>
                </a:solidFill>
                <a:latin typeface="Calibri" panose="020F0502020204030204" pitchFamily="34" charset="0"/>
              </a:rPr>
              <a:t> needed (Samples are provided):</a:t>
            </a:r>
          </a:p>
          <a:p>
            <a:pPr marR="0" algn="l" rtl="0"/>
            <a:r>
              <a:rPr lang="en-US" sz="1400" b="0" i="0" u="none" strike="noStrike" baseline="0" dirty="0" err="1">
                <a:solidFill>
                  <a:srgbClr val="000099"/>
                </a:solidFill>
                <a:latin typeface="Calibri" panose="020F0502020204030204" pitchFamily="34" charset="0"/>
              </a:rPr>
              <a:t>sql_synapse.json</a:t>
            </a:r>
            <a:r>
              <a:rPr lang="en-US" sz="1400" b="0" i="0" u="none" strike="noStrike" baseline="0" dirty="0">
                <a:solidFill>
                  <a:srgbClr val="000099"/>
                </a:solidFill>
                <a:latin typeface="Calibri" panose="020F0502020204030204" pitchFamily="34" charset="0"/>
              </a:rPr>
              <a:t>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a:t>
            </a:r>
            <a:r>
              <a:rPr lang="en-US" sz="1400" b="0" i="0" u="none" strike="noStrike" baseline="0" dirty="0">
                <a:solidFill>
                  <a:srgbClr val="000099"/>
                </a:solidFill>
                <a:latin typeface="Calibri" panose="020F0502020204030204" pitchFamily="34" charset="0"/>
              </a:rPr>
              <a:t>: Need “Create Schema” and “Create Table Permission" in Azure Synapse SQL Pool.</a:t>
            </a:r>
            <a:endParaRPr lang="en-US" sz="1400" b="1" i="0" u="none" strike="noStrike" baseline="0" dirty="0">
              <a:solidFill>
                <a:srgbClr val="000099"/>
              </a:solidFill>
              <a:latin typeface="Calibri" panose="020F0502020204030204" pitchFamily="34" charset="0"/>
            </a:endParaRPr>
          </a:p>
          <a:p>
            <a:pPr marR="0" algn="l" rtl="0"/>
            <a:endParaRPr lang="en-US" sz="1400" b="1" i="0" u="none" strike="noStrike" baseline="0" dirty="0">
              <a:solidFill>
                <a:srgbClr val="000099"/>
              </a:solidFill>
              <a:latin typeface="Calibri" panose="020F0502020204030204" pitchFamily="34" charset="0"/>
            </a:endParaRPr>
          </a:p>
        </p:txBody>
      </p:sp>
    </p:spTree>
    <p:extLst>
      <p:ext uri="{BB962C8B-B14F-4D97-AF65-F5344CB8AC3E}">
        <p14:creationId xmlns:p14="http://schemas.microsoft.com/office/powerpoint/2010/main" val="9899801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A44EC2-357F-48AC-A579-29AD8743AA99}"/>
              </a:ext>
            </a:extLst>
          </p:cNvPr>
          <p:cNvSpPr txBox="1"/>
          <p:nvPr/>
        </p:nvSpPr>
        <p:spPr>
          <a:xfrm rot="21103650">
            <a:off x="305352" y="1143198"/>
            <a:ext cx="1577965"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How many steps?</a:t>
            </a:r>
          </a:p>
        </p:txBody>
      </p:sp>
      <p:sp>
        <p:nvSpPr>
          <p:cNvPr id="11" name="TextBox 10">
            <a:extLst>
              <a:ext uri="{FF2B5EF4-FFF2-40B4-BE49-F238E27FC236}">
                <a16:creationId xmlns:a16="http://schemas.microsoft.com/office/drawing/2014/main" id="{27CDEB69-905D-47CD-867A-AA7F97684BB2}"/>
              </a:ext>
            </a:extLst>
          </p:cNvPr>
          <p:cNvSpPr txBox="1"/>
          <p:nvPr/>
        </p:nvSpPr>
        <p:spPr>
          <a:xfrm rot="21103650">
            <a:off x="304749" y="2037925"/>
            <a:ext cx="1600831" cy="307777"/>
          </a:xfrm>
          <a:prstGeom prst="rect">
            <a:avLst/>
          </a:prstGeom>
          <a:noFill/>
        </p:spPr>
        <p:txBody>
          <a:bodyPr wrap="square" lIns="0" tIns="0" rIns="0" bIns="0" rtlCol="0">
            <a:spAutoFit/>
          </a:bodyPr>
          <a:lstStyle/>
          <a:p>
            <a:pPr algn="l"/>
            <a:r>
              <a:rPr lang="en-US" sz="2000" dirty="0">
                <a:solidFill>
                  <a:srgbClr val="FF0000"/>
                </a:solidFill>
              </a:rPr>
              <a:t>How to Run?</a:t>
            </a:r>
          </a:p>
        </p:txBody>
      </p:sp>
      <p:sp>
        <p:nvSpPr>
          <p:cNvPr id="13" name="TextBox 12">
            <a:extLst>
              <a:ext uri="{FF2B5EF4-FFF2-40B4-BE49-F238E27FC236}">
                <a16:creationId xmlns:a16="http://schemas.microsoft.com/office/drawing/2014/main" id="{D4FFA3CC-7B41-42BB-8B11-A6C492FA0F9D}"/>
              </a:ext>
            </a:extLst>
          </p:cNvPr>
          <p:cNvSpPr txBox="1"/>
          <p:nvPr/>
        </p:nvSpPr>
        <p:spPr>
          <a:xfrm rot="21103650">
            <a:off x="349028" y="4392733"/>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Input?</a:t>
            </a:r>
          </a:p>
        </p:txBody>
      </p:sp>
      <p:sp>
        <p:nvSpPr>
          <p:cNvPr id="15" name="TextBox 14">
            <a:extLst>
              <a:ext uri="{FF2B5EF4-FFF2-40B4-BE49-F238E27FC236}">
                <a16:creationId xmlns:a16="http://schemas.microsoft.com/office/drawing/2014/main" id="{C1907FF2-5C05-45EE-8482-D2EF88292DE3}"/>
              </a:ext>
            </a:extLst>
          </p:cNvPr>
          <p:cNvSpPr txBox="1"/>
          <p:nvPr/>
        </p:nvSpPr>
        <p:spPr>
          <a:xfrm rot="21103650">
            <a:off x="326887" y="5065148"/>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Output?</a:t>
            </a:r>
          </a:p>
        </p:txBody>
      </p:sp>
      <p:sp>
        <p:nvSpPr>
          <p:cNvPr id="17" name="TextBox 16">
            <a:extLst>
              <a:ext uri="{FF2B5EF4-FFF2-40B4-BE49-F238E27FC236}">
                <a16:creationId xmlns:a16="http://schemas.microsoft.com/office/drawing/2014/main" id="{A05884AD-159A-4438-919A-A78701614523}"/>
              </a:ext>
            </a:extLst>
          </p:cNvPr>
          <p:cNvSpPr txBox="1"/>
          <p:nvPr/>
        </p:nvSpPr>
        <p:spPr>
          <a:xfrm rot="21103650">
            <a:off x="305233" y="2626521"/>
            <a:ext cx="1600831" cy="615553"/>
          </a:xfrm>
          <a:prstGeom prst="rect">
            <a:avLst/>
          </a:prstGeom>
          <a:noFill/>
        </p:spPr>
        <p:txBody>
          <a:bodyPr wrap="square" lIns="0" tIns="0" rIns="0" bIns="0" rtlCol="0">
            <a:spAutoFit/>
          </a:bodyPr>
          <a:lstStyle/>
          <a:p>
            <a:pPr algn="l"/>
            <a:r>
              <a:rPr lang="en-US" sz="2000" dirty="0">
                <a:solidFill>
                  <a:srgbClr val="00B0F0"/>
                </a:solidFill>
              </a:rPr>
              <a:t>What To Config? </a:t>
            </a:r>
          </a:p>
        </p:txBody>
      </p:sp>
      <p:sp>
        <p:nvSpPr>
          <p:cNvPr id="19" name="TextBox 18">
            <a:extLst>
              <a:ext uri="{FF2B5EF4-FFF2-40B4-BE49-F238E27FC236}">
                <a16:creationId xmlns:a16="http://schemas.microsoft.com/office/drawing/2014/main" id="{2175A62C-9037-4B22-AA27-C75DC86CCB80}"/>
              </a:ext>
            </a:extLst>
          </p:cNvPr>
          <p:cNvSpPr txBox="1"/>
          <p:nvPr/>
        </p:nvSpPr>
        <p:spPr>
          <a:xfrm rot="21103650">
            <a:off x="349028" y="3414143"/>
            <a:ext cx="1600831" cy="615553"/>
          </a:xfrm>
          <a:prstGeom prst="rect">
            <a:avLst/>
          </a:prstGeom>
          <a:noFill/>
        </p:spPr>
        <p:txBody>
          <a:bodyPr wrap="square" lIns="0" tIns="0" rIns="0" bIns="0" rtlCol="0">
            <a:spAutoFit/>
          </a:bodyPr>
          <a:lstStyle/>
          <a:p>
            <a:pPr algn="l"/>
            <a:r>
              <a:rPr lang="en-US" sz="2000" dirty="0">
                <a:solidFill>
                  <a:srgbClr val="00B050"/>
                </a:solidFill>
              </a:rPr>
              <a:t>Can I automate? </a:t>
            </a:r>
          </a:p>
        </p:txBody>
      </p:sp>
      <p:pic>
        <p:nvPicPr>
          <p:cNvPr id="4" name="Picture 3">
            <a:extLst>
              <a:ext uri="{FF2B5EF4-FFF2-40B4-BE49-F238E27FC236}">
                <a16:creationId xmlns:a16="http://schemas.microsoft.com/office/drawing/2014/main" id="{B81B112C-1FC4-4CEA-82D9-EF4B18B6131E}"/>
              </a:ext>
            </a:extLst>
          </p:cNvPr>
          <p:cNvPicPr>
            <a:picLocks noChangeAspect="1"/>
          </p:cNvPicPr>
          <p:nvPr/>
        </p:nvPicPr>
        <p:blipFill>
          <a:blip r:embed="rId2"/>
          <a:stretch>
            <a:fillRect/>
          </a:stretch>
        </p:blipFill>
        <p:spPr>
          <a:xfrm>
            <a:off x="2285666" y="711293"/>
            <a:ext cx="3466305" cy="4910172"/>
          </a:xfrm>
          <a:prstGeom prst="rect">
            <a:avLst/>
          </a:prstGeom>
        </p:spPr>
      </p:pic>
      <p:sp>
        <p:nvSpPr>
          <p:cNvPr id="5" name="TextBox 4">
            <a:extLst>
              <a:ext uri="{FF2B5EF4-FFF2-40B4-BE49-F238E27FC236}">
                <a16:creationId xmlns:a16="http://schemas.microsoft.com/office/drawing/2014/main" id="{E4525267-4A5E-4E97-8CA2-250BF2E22656}"/>
              </a:ext>
            </a:extLst>
          </p:cNvPr>
          <p:cNvSpPr txBox="1"/>
          <p:nvPr/>
        </p:nvSpPr>
        <p:spPr>
          <a:xfrm>
            <a:off x="6051823" y="1258265"/>
            <a:ext cx="4940175" cy="4524315"/>
          </a:xfrm>
          <a:prstGeom prst="rect">
            <a:avLst/>
          </a:prstGeom>
          <a:noFill/>
        </p:spPr>
        <p:txBody>
          <a:bodyPr wrap="square" lIns="0" tIns="0" rIns="0" bIns="0" rtlCol="0">
            <a:spAutoFit/>
          </a:bodyPr>
          <a:lstStyle/>
          <a:p>
            <a:pPr marR="0" algn="l" rtl="0"/>
            <a:r>
              <a:rPr lang="en-US" sz="1400" b="1" i="0" u="none" strike="noStrike" baseline="0" dirty="0">
                <a:solidFill>
                  <a:srgbClr val="000099"/>
                </a:solidFill>
                <a:latin typeface="Calibri" panose="020F0502020204030204" pitchFamily="34" charset="0"/>
              </a:rPr>
              <a:t>Task: </a:t>
            </a:r>
            <a:r>
              <a:rPr lang="en-US" sz="1400" b="0" i="0" u="none" strike="noStrike" baseline="0" dirty="0">
                <a:solidFill>
                  <a:srgbClr val="000099"/>
                </a:solidFill>
                <a:latin typeface="Calibri" panose="020F0502020204030204" pitchFamily="34" charset="0"/>
              </a:rPr>
              <a:t>Execute PowerShell Scripts “</a:t>
            </a:r>
            <a:r>
              <a:rPr lang="en-US" sz="1400" b="1" i="0" u="none" strike="noStrike" baseline="0" dirty="0">
                <a:solidFill>
                  <a:srgbClr val="000099"/>
                </a:solidFill>
                <a:latin typeface="Calibri" panose="020F0502020204030204" pitchFamily="34" charset="0"/>
              </a:rPr>
              <a:t>ExportSourceData.ps1</a:t>
            </a:r>
            <a:r>
              <a:rPr lang="en-US" sz="1400" b="0" i="0" u="none" strike="noStrike" baseline="0" dirty="0">
                <a:solidFill>
                  <a:srgbClr val="000099"/>
                </a:solidFill>
                <a:latin typeface="Calibri" panose="020F0502020204030204" pitchFamily="34" charset="0"/>
              </a:rPr>
              <a:t>” (Inside 2_ExportSourceData).</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0" i="0" u="none" strike="noStrike" baseline="0" dirty="0">
                <a:solidFill>
                  <a:srgbClr val="000099"/>
                </a:solidFill>
                <a:latin typeface="Calibri" panose="020F0502020204030204" pitchFamily="34" charset="0"/>
              </a:rPr>
              <a:t> </a:t>
            </a:r>
            <a:r>
              <a:rPr lang="en-US" sz="1400" b="1" i="0" u="none" strike="noStrike" baseline="0" dirty="0">
                <a:solidFill>
                  <a:srgbClr val="000099"/>
                </a:solidFill>
                <a:latin typeface="Calibri" panose="020F0502020204030204" pitchFamily="34" charset="0"/>
              </a:rPr>
              <a:t>Output</a:t>
            </a:r>
            <a:r>
              <a:rPr lang="en-US" sz="1400" b="0" i="0" u="none" strike="noStrike" baseline="0" dirty="0">
                <a:solidFill>
                  <a:srgbClr val="000099"/>
                </a:solidFill>
                <a:latin typeface="Calibri" panose="020F0502020204030204" pitchFamily="34" charset="0"/>
              </a:rPr>
              <a:t>: Data files in .csv format are produced and saved into local storage.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Config Files </a:t>
            </a:r>
            <a:r>
              <a:rPr lang="en-US" sz="1400" b="0" i="0" u="none" strike="noStrike" baseline="0" dirty="0">
                <a:solidFill>
                  <a:srgbClr val="000099"/>
                </a:solidFill>
                <a:latin typeface="Calibri" panose="020F0502020204030204" pitchFamily="34" charset="0"/>
              </a:rPr>
              <a:t>needed (Sample(s) are provided):</a:t>
            </a:r>
          </a:p>
          <a:p>
            <a:pPr marR="0" algn="l" rtl="0"/>
            <a:r>
              <a:rPr lang="en-US" sz="1400" b="0" i="0" u="none" strike="noStrike" baseline="0" dirty="0">
                <a:solidFill>
                  <a:srgbClr val="000099"/>
                </a:solidFill>
                <a:latin typeface="Calibri" panose="020F0502020204030204" pitchFamily="34" charset="0"/>
              </a:rPr>
              <a:t>	ExportTablesConfig.csv</a:t>
            </a:r>
          </a:p>
          <a:p>
            <a:pPr marR="0" algn="l" rtl="0"/>
            <a:r>
              <a:rPr lang="en-US" sz="1400" b="0" i="0" u="none" strike="noStrike" baseline="0" dirty="0">
                <a:solidFill>
                  <a:srgbClr val="000099"/>
                </a:solidFill>
                <a:latin typeface="Calibri" panose="020F0502020204030204" pitchFamily="34" charset="0"/>
              </a:rPr>
              <a:t>	</a:t>
            </a:r>
            <a:r>
              <a:rPr lang="en-US" sz="1400" b="0" i="0" u="none" strike="noStrike" baseline="0" dirty="0" err="1">
                <a:solidFill>
                  <a:srgbClr val="000099"/>
                </a:solidFill>
                <a:latin typeface="Calibri" panose="020F0502020204030204" pitchFamily="34" charset="0"/>
              </a:rPr>
              <a:t>sql_bcp.json</a:t>
            </a:r>
            <a:r>
              <a:rPr lang="en-US" sz="1400" b="0" i="0" u="none" strike="noStrike" baseline="0" dirty="0">
                <a:solidFill>
                  <a:srgbClr val="000099"/>
                </a:solidFill>
                <a:latin typeface="Calibri" panose="020F0502020204030204" pitchFamily="34" charset="0"/>
              </a:rPr>
              <a:t>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 1</a:t>
            </a:r>
            <a:r>
              <a:rPr lang="en-US" sz="1400" b="0" i="0" u="none" strike="noStrike" baseline="0" dirty="0">
                <a:solidFill>
                  <a:srgbClr val="000099"/>
                </a:solidFill>
                <a:latin typeface="Calibri" panose="020F0502020204030204" pitchFamily="34" charset="0"/>
              </a:rPr>
              <a:t>: Need to access SQL Server for this. “</a:t>
            </a:r>
            <a:r>
              <a:rPr lang="en-US" sz="1400" b="0" i="0" u="none" strike="noStrike" baseline="0" dirty="0" err="1">
                <a:solidFill>
                  <a:srgbClr val="000099"/>
                </a:solidFill>
                <a:latin typeface="Calibri" panose="020F0502020204030204" pitchFamily="34" charset="0"/>
              </a:rPr>
              <a:t>db_datareader</a:t>
            </a:r>
            <a:r>
              <a:rPr lang="en-US" sz="1400" b="0" i="0" u="none" strike="noStrike" baseline="0" dirty="0">
                <a:solidFill>
                  <a:srgbClr val="000099"/>
                </a:solidFill>
                <a:latin typeface="Calibri" panose="020F0502020204030204" pitchFamily="34" charset="0"/>
              </a:rPr>
              <a:t>” role permission is needed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 2: </a:t>
            </a:r>
            <a:r>
              <a:rPr lang="en-US" sz="1400" b="0" i="0" u="none" strike="noStrike" baseline="0" dirty="0">
                <a:solidFill>
                  <a:srgbClr val="000099"/>
                </a:solidFill>
                <a:latin typeface="Calibri" panose="020F0502020204030204" pitchFamily="34" charset="0"/>
              </a:rPr>
              <a:t>You need </a:t>
            </a:r>
            <a:r>
              <a:rPr lang="en-US" sz="1400" b="1" i="0" u="none" strike="noStrike" baseline="0" dirty="0" err="1">
                <a:solidFill>
                  <a:srgbClr val="000099"/>
                </a:solidFill>
                <a:latin typeface="Calibri" panose="020F0502020204030204" pitchFamily="34" charset="0"/>
              </a:rPr>
              <a:t>bcp</a:t>
            </a:r>
            <a:r>
              <a:rPr lang="en-US" sz="1400" b="1" i="0" u="none" strike="noStrike" baseline="0" dirty="0">
                <a:solidFill>
                  <a:srgbClr val="000099"/>
                </a:solidFill>
                <a:latin typeface="Calibri" panose="020F0502020204030204" pitchFamily="34" charset="0"/>
              </a:rPr>
              <a:t> utility</a:t>
            </a:r>
            <a:r>
              <a:rPr lang="en-US" sz="1400" b="0" i="0" u="none" strike="noStrike" baseline="0" dirty="0">
                <a:solidFill>
                  <a:srgbClr val="000099"/>
                </a:solidFill>
                <a:latin typeface="Calibri" panose="020F0502020204030204" pitchFamily="34" charset="0"/>
              </a:rPr>
              <a:t> (</a:t>
            </a:r>
            <a:r>
              <a:rPr lang="en-US" sz="1400" b="1" i="0" u="none" strike="noStrike" baseline="0" dirty="0">
                <a:solidFill>
                  <a:srgbClr val="000099"/>
                </a:solidFill>
                <a:latin typeface="Calibri" panose="020F0502020204030204" pitchFamily="34" charset="0"/>
              </a:rPr>
              <a:t>bcp.exe)</a:t>
            </a:r>
            <a:r>
              <a:rPr lang="en-US" sz="1400" b="0" i="0" u="none" strike="noStrike" baseline="0" dirty="0">
                <a:solidFill>
                  <a:srgbClr val="000099"/>
                </a:solidFill>
                <a:latin typeface="Calibri" panose="020F0502020204030204" pitchFamily="34" charset="0"/>
              </a:rPr>
              <a:t> for this. If you have SQL server installed, you may find it in this location: C:\Program Files\Microsoft SQL Server\Client SDK\ODBC\130\Tools\</a:t>
            </a:r>
            <a:r>
              <a:rPr lang="en-US" sz="1400" b="0" i="0" u="none" strike="noStrike" baseline="0" dirty="0" err="1">
                <a:solidFill>
                  <a:srgbClr val="000099"/>
                </a:solidFill>
                <a:latin typeface="Calibri" panose="020F0502020204030204" pitchFamily="34" charset="0"/>
              </a:rPr>
              <a:t>Binn</a:t>
            </a:r>
            <a:endParaRPr lang="en-US" sz="1400" b="0" i="0" u="none" strike="noStrike" baseline="0" dirty="0">
              <a:solidFill>
                <a:srgbClr val="000099"/>
              </a:solidFill>
              <a:latin typeface="Calibri" panose="020F0502020204030204" pitchFamily="34" charset="0"/>
            </a:endParaRP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0" i="0" u="none" strike="noStrike" baseline="0" dirty="0">
                <a:solidFill>
                  <a:srgbClr val="000099"/>
                </a:solidFill>
                <a:latin typeface="Calibri" panose="020F0502020204030204" pitchFamily="34" charset="0"/>
              </a:rPr>
              <a:t>If you are not able to find bcp.exe, you can download a copy from </a:t>
            </a:r>
          </a:p>
          <a:p>
            <a:pPr marR="0" algn="l" rtl="0"/>
            <a:r>
              <a:rPr lang="en-US" sz="1400" b="0" i="0" u="none" strike="noStrike" baseline="0" dirty="0">
                <a:solidFill>
                  <a:srgbClr val="000099"/>
                </a:solidFill>
                <a:latin typeface="Calibri" panose="020F0502020204030204" pitchFamily="34" charset="0"/>
              </a:rPr>
              <a:t>https://docs.microsoft.com/en-us/sql/tools/bcp-utility?view=sql-server-ver15</a:t>
            </a:r>
            <a:endParaRPr lang="en-US" sz="1400" b="1" i="0" u="none" strike="noStrike" baseline="0" dirty="0">
              <a:solidFill>
                <a:srgbClr val="000099"/>
              </a:solidFill>
              <a:latin typeface="Calibri" panose="020F0502020204030204" pitchFamily="34" charset="0"/>
            </a:endParaRPr>
          </a:p>
          <a:p>
            <a:pPr marR="0" algn="l" rtl="0"/>
            <a:endParaRPr lang="en-US" sz="1400" b="1" i="0" u="none" strike="noStrike" baseline="0" dirty="0">
              <a:solidFill>
                <a:srgbClr val="000099"/>
              </a:solidFill>
              <a:latin typeface="Calibri" panose="020F0502020204030204" pitchFamily="34" charset="0"/>
            </a:endParaRPr>
          </a:p>
        </p:txBody>
      </p:sp>
    </p:spTree>
    <p:extLst>
      <p:ext uri="{BB962C8B-B14F-4D97-AF65-F5344CB8AC3E}">
        <p14:creationId xmlns:p14="http://schemas.microsoft.com/office/powerpoint/2010/main" val="30186193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A44EC2-357F-48AC-A579-29AD8743AA99}"/>
              </a:ext>
            </a:extLst>
          </p:cNvPr>
          <p:cNvSpPr txBox="1"/>
          <p:nvPr/>
        </p:nvSpPr>
        <p:spPr>
          <a:xfrm rot="21103650">
            <a:off x="305352" y="1143198"/>
            <a:ext cx="1577965"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How many steps?</a:t>
            </a:r>
          </a:p>
        </p:txBody>
      </p:sp>
      <p:sp>
        <p:nvSpPr>
          <p:cNvPr id="11" name="TextBox 10">
            <a:extLst>
              <a:ext uri="{FF2B5EF4-FFF2-40B4-BE49-F238E27FC236}">
                <a16:creationId xmlns:a16="http://schemas.microsoft.com/office/drawing/2014/main" id="{27CDEB69-905D-47CD-867A-AA7F97684BB2}"/>
              </a:ext>
            </a:extLst>
          </p:cNvPr>
          <p:cNvSpPr txBox="1"/>
          <p:nvPr/>
        </p:nvSpPr>
        <p:spPr>
          <a:xfrm rot="21103650">
            <a:off x="304749" y="2037925"/>
            <a:ext cx="1600831" cy="307777"/>
          </a:xfrm>
          <a:prstGeom prst="rect">
            <a:avLst/>
          </a:prstGeom>
          <a:noFill/>
        </p:spPr>
        <p:txBody>
          <a:bodyPr wrap="square" lIns="0" tIns="0" rIns="0" bIns="0" rtlCol="0">
            <a:spAutoFit/>
          </a:bodyPr>
          <a:lstStyle/>
          <a:p>
            <a:pPr algn="l"/>
            <a:r>
              <a:rPr lang="en-US" sz="2000" dirty="0">
                <a:solidFill>
                  <a:srgbClr val="FF0000"/>
                </a:solidFill>
              </a:rPr>
              <a:t>How to Run?</a:t>
            </a:r>
          </a:p>
        </p:txBody>
      </p:sp>
      <p:sp>
        <p:nvSpPr>
          <p:cNvPr id="13" name="TextBox 12">
            <a:extLst>
              <a:ext uri="{FF2B5EF4-FFF2-40B4-BE49-F238E27FC236}">
                <a16:creationId xmlns:a16="http://schemas.microsoft.com/office/drawing/2014/main" id="{D4FFA3CC-7B41-42BB-8B11-A6C492FA0F9D}"/>
              </a:ext>
            </a:extLst>
          </p:cNvPr>
          <p:cNvSpPr txBox="1"/>
          <p:nvPr/>
        </p:nvSpPr>
        <p:spPr>
          <a:xfrm rot="21103650">
            <a:off x="349028" y="4392733"/>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Input?</a:t>
            </a:r>
          </a:p>
        </p:txBody>
      </p:sp>
      <p:sp>
        <p:nvSpPr>
          <p:cNvPr id="15" name="TextBox 14">
            <a:extLst>
              <a:ext uri="{FF2B5EF4-FFF2-40B4-BE49-F238E27FC236}">
                <a16:creationId xmlns:a16="http://schemas.microsoft.com/office/drawing/2014/main" id="{C1907FF2-5C05-45EE-8482-D2EF88292DE3}"/>
              </a:ext>
            </a:extLst>
          </p:cNvPr>
          <p:cNvSpPr txBox="1"/>
          <p:nvPr/>
        </p:nvSpPr>
        <p:spPr>
          <a:xfrm rot="21103650">
            <a:off x="326887" y="5065148"/>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Output?</a:t>
            </a:r>
          </a:p>
        </p:txBody>
      </p:sp>
      <p:sp>
        <p:nvSpPr>
          <p:cNvPr id="17" name="TextBox 16">
            <a:extLst>
              <a:ext uri="{FF2B5EF4-FFF2-40B4-BE49-F238E27FC236}">
                <a16:creationId xmlns:a16="http://schemas.microsoft.com/office/drawing/2014/main" id="{A05884AD-159A-4438-919A-A78701614523}"/>
              </a:ext>
            </a:extLst>
          </p:cNvPr>
          <p:cNvSpPr txBox="1"/>
          <p:nvPr/>
        </p:nvSpPr>
        <p:spPr>
          <a:xfrm rot="21103650">
            <a:off x="305233" y="2626521"/>
            <a:ext cx="1600831" cy="615553"/>
          </a:xfrm>
          <a:prstGeom prst="rect">
            <a:avLst/>
          </a:prstGeom>
          <a:noFill/>
        </p:spPr>
        <p:txBody>
          <a:bodyPr wrap="square" lIns="0" tIns="0" rIns="0" bIns="0" rtlCol="0">
            <a:spAutoFit/>
          </a:bodyPr>
          <a:lstStyle/>
          <a:p>
            <a:pPr algn="l"/>
            <a:r>
              <a:rPr lang="en-US" sz="2000" dirty="0">
                <a:solidFill>
                  <a:srgbClr val="00B0F0"/>
                </a:solidFill>
              </a:rPr>
              <a:t>What To Config? </a:t>
            </a:r>
          </a:p>
        </p:txBody>
      </p:sp>
      <p:sp>
        <p:nvSpPr>
          <p:cNvPr id="19" name="TextBox 18">
            <a:extLst>
              <a:ext uri="{FF2B5EF4-FFF2-40B4-BE49-F238E27FC236}">
                <a16:creationId xmlns:a16="http://schemas.microsoft.com/office/drawing/2014/main" id="{2175A62C-9037-4B22-AA27-C75DC86CCB80}"/>
              </a:ext>
            </a:extLst>
          </p:cNvPr>
          <p:cNvSpPr txBox="1"/>
          <p:nvPr/>
        </p:nvSpPr>
        <p:spPr>
          <a:xfrm rot="21103650">
            <a:off x="349028" y="3414143"/>
            <a:ext cx="1600831" cy="615553"/>
          </a:xfrm>
          <a:prstGeom prst="rect">
            <a:avLst/>
          </a:prstGeom>
          <a:noFill/>
        </p:spPr>
        <p:txBody>
          <a:bodyPr wrap="square" lIns="0" tIns="0" rIns="0" bIns="0" rtlCol="0">
            <a:spAutoFit/>
          </a:bodyPr>
          <a:lstStyle/>
          <a:p>
            <a:pPr algn="l"/>
            <a:r>
              <a:rPr lang="en-US" sz="2000" dirty="0">
                <a:solidFill>
                  <a:srgbClr val="00B050"/>
                </a:solidFill>
              </a:rPr>
              <a:t>Can I automate? </a:t>
            </a:r>
          </a:p>
        </p:txBody>
      </p:sp>
      <p:sp>
        <p:nvSpPr>
          <p:cNvPr id="2" name="TextBox 1">
            <a:extLst>
              <a:ext uri="{FF2B5EF4-FFF2-40B4-BE49-F238E27FC236}">
                <a16:creationId xmlns:a16="http://schemas.microsoft.com/office/drawing/2014/main" id="{89A83459-1BA3-4ADB-8FAC-3B4E42F1E02A}"/>
              </a:ext>
            </a:extLst>
          </p:cNvPr>
          <p:cNvSpPr txBox="1"/>
          <p:nvPr/>
        </p:nvSpPr>
        <p:spPr>
          <a:xfrm>
            <a:off x="2821658" y="3302180"/>
            <a:ext cx="7671307" cy="2800767"/>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Task: (If using 3_LoadDataIntoAzureStorage) </a:t>
            </a:r>
          </a:p>
          <a:p>
            <a:pPr marR="0" algn="l" rtl="0"/>
            <a:endParaRPr lang="en-US" sz="1400" b="1" i="0" u="none" strike="noStrike" baseline="0" dirty="0">
              <a:solidFill>
                <a:srgbClr val="000099"/>
              </a:solidFill>
              <a:latin typeface="Calibri" panose="020F0502020204030204" pitchFamily="34" charset="0"/>
            </a:endParaRPr>
          </a:p>
          <a:p>
            <a:pPr marR="0" algn="l" rtl="0"/>
            <a:r>
              <a:rPr lang="en-US" sz="1400" b="0" i="0" u="none" strike="noStrike" baseline="0" dirty="0">
                <a:solidFill>
                  <a:srgbClr val="000099"/>
                </a:solidFill>
                <a:latin typeface="Calibri" panose="020F0502020204030204" pitchFamily="34" charset="0"/>
              </a:rPr>
              <a:t>Execute PowerShell Scripts “</a:t>
            </a:r>
            <a:r>
              <a:rPr lang="en-US" sz="1400" b="1" i="0" u="none" strike="noStrike" baseline="0" dirty="0">
                <a:solidFill>
                  <a:srgbClr val="000099"/>
                </a:solidFill>
                <a:latin typeface="Calibri" panose="020F0502020204030204" pitchFamily="34" charset="0"/>
              </a:rPr>
              <a:t>LoadDataIntoAzureStorage.ps1</a:t>
            </a:r>
            <a:r>
              <a:rPr lang="en-US" sz="1400" b="0" i="0" u="none" strike="noStrike" baseline="0" dirty="0">
                <a:solidFill>
                  <a:srgbClr val="000099"/>
                </a:solidFill>
                <a:latin typeface="Calibri" panose="020F0502020204030204" pitchFamily="34" charset="0"/>
              </a:rPr>
              <a:t>” (inside folder 3_LoadDataIntoAzureStorage)</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Output</a:t>
            </a:r>
            <a:r>
              <a:rPr lang="en-US" sz="1400" b="0" i="0" u="none" strike="noStrike" baseline="0" dirty="0">
                <a:solidFill>
                  <a:srgbClr val="000099"/>
                </a:solidFill>
                <a:latin typeface="Calibri" panose="020F0502020204030204" pitchFamily="34" charset="0"/>
              </a:rPr>
              <a:t>: None</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Results</a:t>
            </a:r>
            <a:r>
              <a:rPr lang="en-US" sz="1400" b="0" i="0" u="none" strike="noStrike" baseline="0" dirty="0">
                <a:solidFill>
                  <a:srgbClr val="000099"/>
                </a:solidFill>
                <a:latin typeface="Calibri" panose="020F0502020204030204" pitchFamily="34" charset="0"/>
              </a:rPr>
              <a:t>: Data in Data Files are uploaded to Azure Storage (Data Lake Store or Blob Storage)</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Config File(s)</a:t>
            </a:r>
            <a:r>
              <a:rPr lang="en-US" sz="1400" b="0" i="0" u="none" strike="noStrike" baseline="0" dirty="0">
                <a:solidFill>
                  <a:srgbClr val="000099"/>
                </a:solidFill>
                <a:latin typeface="Calibri" panose="020F0502020204030204" pitchFamily="34" charset="0"/>
              </a:rPr>
              <a:t> needed (Samples are provided): </a:t>
            </a:r>
          </a:p>
          <a:p>
            <a:pPr marR="0" algn="l" rtl="0"/>
            <a:r>
              <a:rPr lang="en-US" sz="1400" b="0" i="0" u="none" strike="noStrike" baseline="0" dirty="0">
                <a:solidFill>
                  <a:srgbClr val="000099"/>
                </a:solidFill>
                <a:latin typeface="Calibri" panose="020F0502020204030204" pitchFamily="34" charset="0"/>
              </a:rPr>
              <a:t> </a:t>
            </a:r>
            <a:r>
              <a:rPr lang="en-US" sz="1400" b="0" i="0" u="none" strike="noStrike" baseline="0" dirty="0" err="1">
                <a:solidFill>
                  <a:srgbClr val="000099"/>
                </a:solidFill>
                <a:latin typeface="Calibri" panose="020F0502020204030204" pitchFamily="34" charset="0"/>
              </a:rPr>
              <a:t>sql_bcp.json</a:t>
            </a:r>
            <a:r>
              <a:rPr lang="en-US" sz="1400" b="0" i="0" u="none" strike="noStrike" baseline="0" dirty="0">
                <a:solidFill>
                  <a:srgbClr val="000099"/>
                </a:solidFill>
                <a:latin typeface="Calibri" panose="020F0502020204030204" pitchFamily="34" charset="0"/>
              </a:rPr>
              <a:t>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a:t>
            </a:r>
            <a:r>
              <a:rPr lang="en-US" sz="1400" b="0" i="0" u="none" strike="noStrike" baseline="0" dirty="0">
                <a:solidFill>
                  <a:srgbClr val="000099"/>
                </a:solidFill>
                <a:latin typeface="Calibri" panose="020F0502020204030204" pitchFamily="34" charset="0"/>
              </a:rPr>
              <a:t>: The user needs to have the permission of “Storage Blob Data Contributor”</a:t>
            </a:r>
            <a:endParaRPr lang="en-US" sz="1400" b="1" i="0" u="none" strike="noStrike" baseline="0" dirty="0">
              <a:solidFill>
                <a:srgbClr val="000099"/>
              </a:solidFill>
              <a:latin typeface="Calibri" panose="020F0502020204030204" pitchFamily="34" charset="0"/>
            </a:endParaRPr>
          </a:p>
          <a:p>
            <a:pPr marR="0" algn="l" rtl="0"/>
            <a:endParaRPr lang="en-US" sz="1400" b="1" i="0" u="none" strike="noStrike" baseline="0" dirty="0">
              <a:solidFill>
                <a:srgbClr val="000099"/>
              </a:solidFill>
              <a:latin typeface="Calibri" panose="020F0502020204030204" pitchFamily="34" charset="0"/>
            </a:endParaRPr>
          </a:p>
        </p:txBody>
      </p:sp>
      <p:pic>
        <p:nvPicPr>
          <p:cNvPr id="5" name="Picture 4">
            <a:extLst>
              <a:ext uri="{FF2B5EF4-FFF2-40B4-BE49-F238E27FC236}">
                <a16:creationId xmlns:a16="http://schemas.microsoft.com/office/drawing/2014/main" id="{400DCA5F-D41B-4FE6-B55A-C357251765A6}"/>
              </a:ext>
            </a:extLst>
          </p:cNvPr>
          <p:cNvPicPr>
            <a:picLocks noChangeAspect="1"/>
          </p:cNvPicPr>
          <p:nvPr/>
        </p:nvPicPr>
        <p:blipFill>
          <a:blip r:embed="rId2"/>
          <a:stretch>
            <a:fillRect/>
          </a:stretch>
        </p:blipFill>
        <p:spPr>
          <a:xfrm>
            <a:off x="2534970" y="650926"/>
            <a:ext cx="7512863" cy="2436286"/>
          </a:xfrm>
          <a:prstGeom prst="rect">
            <a:avLst/>
          </a:prstGeom>
        </p:spPr>
      </p:pic>
    </p:spTree>
    <p:extLst>
      <p:ext uri="{BB962C8B-B14F-4D97-AF65-F5344CB8AC3E}">
        <p14:creationId xmlns:p14="http://schemas.microsoft.com/office/powerpoint/2010/main" val="16417617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A44EC2-357F-48AC-A579-29AD8743AA99}"/>
              </a:ext>
            </a:extLst>
          </p:cNvPr>
          <p:cNvSpPr txBox="1"/>
          <p:nvPr/>
        </p:nvSpPr>
        <p:spPr>
          <a:xfrm rot="21103650">
            <a:off x="305352" y="1143198"/>
            <a:ext cx="1577965"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How many steps?</a:t>
            </a:r>
          </a:p>
        </p:txBody>
      </p:sp>
      <p:sp>
        <p:nvSpPr>
          <p:cNvPr id="11" name="TextBox 10">
            <a:extLst>
              <a:ext uri="{FF2B5EF4-FFF2-40B4-BE49-F238E27FC236}">
                <a16:creationId xmlns:a16="http://schemas.microsoft.com/office/drawing/2014/main" id="{27CDEB69-905D-47CD-867A-AA7F97684BB2}"/>
              </a:ext>
            </a:extLst>
          </p:cNvPr>
          <p:cNvSpPr txBox="1"/>
          <p:nvPr/>
        </p:nvSpPr>
        <p:spPr>
          <a:xfrm rot="21103650">
            <a:off x="304749" y="2037925"/>
            <a:ext cx="1600831" cy="307777"/>
          </a:xfrm>
          <a:prstGeom prst="rect">
            <a:avLst/>
          </a:prstGeom>
          <a:noFill/>
        </p:spPr>
        <p:txBody>
          <a:bodyPr wrap="square" lIns="0" tIns="0" rIns="0" bIns="0" rtlCol="0">
            <a:spAutoFit/>
          </a:bodyPr>
          <a:lstStyle/>
          <a:p>
            <a:pPr algn="l"/>
            <a:r>
              <a:rPr lang="en-US" sz="2000" dirty="0">
                <a:solidFill>
                  <a:srgbClr val="FF0000"/>
                </a:solidFill>
              </a:rPr>
              <a:t>How to Run?</a:t>
            </a:r>
          </a:p>
        </p:txBody>
      </p:sp>
      <p:sp>
        <p:nvSpPr>
          <p:cNvPr id="13" name="TextBox 12">
            <a:extLst>
              <a:ext uri="{FF2B5EF4-FFF2-40B4-BE49-F238E27FC236}">
                <a16:creationId xmlns:a16="http://schemas.microsoft.com/office/drawing/2014/main" id="{D4FFA3CC-7B41-42BB-8B11-A6C492FA0F9D}"/>
              </a:ext>
            </a:extLst>
          </p:cNvPr>
          <p:cNvSpPr txBox="1"/>
          <p:nvPr/>
        </p:nvSpPr>
        <p:spPr>
          <a:xfrm rot="21103650">
            <a:off x="349028" y="4392733"/>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Input?</a:t>
            </a:r>
          </a:p>
        </p:txBody>
      </p:sp>
      <p:sp>
        <p:nvSpPr>
          <p:cNvPr id="15" name="TextBox 14">
            <a:extLst>
              <a:ext uri="{FF2B5EF4-FFF2-40B4-BE49-F238E27FC236}">
                <a16:creationId xmlns:a16="http://schemas.microsoft.com/office/drawing/2014/main" id="{C1907FF2-5C05-45EE-8482-D2EF88292DE3}"/>
              </a:ext>
            </a:extLst>
          </p:cNvPr>
          <p:cNvSpPr txBox="1"/>
          <p:nvPr/>
        </p:nvSpPr>
        <p:spPr>
          <a:xfrm rot="21103650">
            <a:off x="326887" y="5065148"/>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Output?</a:t>
            </a:r>
          </a:p>
        </p:txBody>
      </p:sp>
      <p:sp>
        <p:nvSpPr>
          <p:cNvPr id="17" name="TextBox 16">
            <a:extLst>
              <a:ext uri="{FF2B5EF4-FFF2-40B4-BE49-F238E27FC236}">
                <a16:creationId xmlns:a16="http://schemas.microsoft.com/office/drawing/2014/main" id="{A05884AD-159A-4438-919A-A78701614523}"/>
              </a:ext>
            </a:extLst>
          </p:cNvPr>
          <p:cNvSpPr txBox="1"/>
          <p:nvPr/>
        </p:nvSpPr>
        <p:spPr>
          <a:xfrm rot="21103650">
            <a:off x="305233" y="2626521"/>
            <a:ext cx="1600831" cy="615553"/>
          </a:xfrm>
          <a:prstGeom prst="rect">
            <a:avLst/>
          </a:prstGeom>
          <a:noFill/>
        </p:spPr>
        <p:txBody>
          <a:bodyPr wrap="square" lIns="0" tIns="0" rIns="0" bIns="0" rtlCol="0">
            <a:spAutoFit/>
          </a:bodyPr>
          <a:lstStyle/>
          <a:p>
            <a:pPr algn="l"/>
            <a:r>
              <a:rPr lang="en-US" sz="2000" dirty="0">
                <a:solidFill>
                  <a:srgbClr val="00B0F0"/>
                </a:solidFill>
              </a:rPr>
              <a:t>What To Config? </a:t>
            </a:r>
          </a:p>
        </p:txBody>
      </p:sp>
      <p:sp>
        <p:nvSpPr>
          <p:cNvPr id="19" name="TextBox 18">
            <a:extLst>
              <a:ext uri="{FF2B5EF4-FFF2-40B4-BE49-F238E27FC236}">
                <a16:creationId xmlns:a16="http://schemas.microsoft.com/office/drawing/2014/main" id="{2175A62C-9037-4B22-AA27-C75DC86CCB80}"/>
              </a:ext>
            </a:extLst>
          </p:cNvPr>
          <p:cNvSpPr txBox="1"/>
          <p:nvPr/>
        </p:nvSpPr>
        <p:spPr>
          <a:xfrm rot="21103650">
            <a:off x="349028" y="3414143"/>
            <a:ext cx="1600831" cy="615553"/>
          </a:xfrm>
          <a:prstGeom prst="rect">
            <a:avLst/>
          </a:prstGeom>
          <a:noFill/>
        </p:spPr>
        <p:txBody>
          <a:bodyPr wrap="square" lIns="0" tIns="0" rIns="0" bIns="0" rtlCol="0">
            <a:spAutoFit/>
          </a:bodyPr>
          <a:lstStyle/>
          <a:p>
            <a:pPr algn="l"/>
            <a:r>
              <a:rPr lang="en-US" sz="2000" dirty="0">
                <a:solidFill>
                  <a:srgbClr val="00B050"/>
                </a:solidFill>
              </a:rPr>
              <a:t>Can I automate? </a:t>
            </a:r>
          </a:p>
        </p:txBody>
      </p:sp>
      <p:sp>
        <p:nvSpPr>
          <p:cNvPr id="2" name="TextBox 1">
            <a:extLst>
              <a:ext uri="{FF2B5EF4-FFF2-40B4-BE49-F238E27FC236}">
                <a16:creationId xmlns:a16="http://schemas.microsoft.com/office/drawing/2014/main" id="{601864B2-EAAD-46D8-83E8-CBFB69C06B2F}"/>
              </a:ext>
            </a:extLst>
          </p:cNvPr>
          <p:cNvSpPr txBox="1"/>
          <p:nvPr/>
        </p:nvSpPr>
        <p:spPr>
          <a:xfrm>
            <a:off x="2296555" y="2796107"/>
            <a:ext cx="9364307" cy="3662541"/>
          </a:xfrm>
          <a:prstGeom prst="rect">
            <a:avLst/>
          </a:prstGeom>
          <a:noFill/>
        </p:spPr>
        <p:txBody>
          <a:bodyPr wrap="square" lIns="0" tIns="0" rIns="0" bIns="0" rtlCol="0">
            <a:spAutoFit/>
          </a:bodyPr>
          <a:lstStyle/>
          <a:p>
            <a:pPr marR="0" algn="l" rtl="0"/>
            <a:r>
              <a:rPr lang="en-US" sz="1400" b="1" i="0" u="none" strike="noStrike" baseline="0" dirty="0">
                <a:solidFill>
                  <a:srgbClr val="000099"/>
                </a:solidFill>
                <a:latin typeface="Calibri" panose="020F0502020204030204" pitchFamily="34" charset="0"/>
              </a:rPr>
              <a:t>Task </a:t>
            </a:r>
          </a:p>
          <a:p>
            <a:pPr marR="0" algn="l" rtl="0"/>
            <a:r>
              <a:rPr lang="en-US" sz="1400" b="0" i="0" u="none" strike="noStrike" baseline="0" dirty="0">
                <a:solidFill>
                  <a:srgbClr val="000099"/>
                </a:solidFill>
                <a:latin typeface="Calibri" panose="020F0502020204030204" pitchFamily="34" charset="0"/>
              </a:rPr>
              <a:t>Execute PowerShell Scripts “</a:t>
            </a:r>
            <a:r>
              <a:rPr lang="en-US" sz="1400" b="1" i="0" u="none" strike="noStrike" baseline="0" dirty="0">
                <a:solidFill>
                  <a:srgbClr val="000099"/>
                </a:solidFill>
                <a:latin typeface="Calibri" panose="020F0502020204030204" pitchFamily="34" charset="0"/>
              </a:rPr>
              <a:t>GenerateCopyIntoScripts.ps1</a:t>
            </a:r>
            <a:r>
              <a:rPr lang="en-US" sz="1400" b="0" i="0" u="none" strike="noStrike" baseline="0" dirty="0">
                <a:solidFill>
                  <a:srgbClr val="000099"/>
                </a:solidFill>
                <a:latin typeface="Calibri" panose="020F0502020204030204" pitchFamily="34" charset="0"/>
              </a:rPr>
              <a:t>” (inside folder 4_GenerateCopyIntoScripts)</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Output</a:t>
            </a:r>
            <a:r>
              <a:rPr lang="en-US" sz="1400" b="0" i="0" u="none" strike="noStrike" baseline="0" dirty="0">
                <a:solidFill>
                  <a:srgbClr val="000099"/>
                </a:solidFill>
                <a:latin typeface="Calibri" panose="020F0502020204030204" pitchFamily="34" charset="0"/>
              </a:rPr>
              <a:t>: T-SQL COPY Script for Each Table (in the form of .</a:t>
            </a:r>
            <a:r>
              <a:rPr lang="en-US" sz="1400" b="0" i="0" u="none" strike="noStrike" baseline="0" dirty="0" err="1">
                <a:solidFill>
                  <a:srgbClr val="000099"/>
                </a:solidFill>
                <a:latin typeface="Calibri" panose="020F0502020204030204" pitchFamily="34" charset="0"/>
              </a:rPr>
              <a:t>sql</a:t>
            </a:r>
            <a:r>
              <a:rPr lang="en-US" sz="1400" b="0" i="0" u="none" strike="noStrike" baseline="0" dirty="0">
                <a:solidFill>
                  <a:srgbClr val="000099"/>
                </a:solidFill>
                <a:latin typeface="Calibri" panose="020F0502020204030204" pitchFamily="34" charset="0"/>
              </a:rPr>
              <a:t> files)</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Config Files</a:t>
            </a:r>
            <a:r>
              <a:rPr lang="en-US" sz="1400" b="0" i="0" u="none" strike="noStrike" baseline="0" dirty="0">
                <a:solidFill>
                  <a:srgbClr val="000099"/>
                </a:solidFill>
                <a:latin typeface="Calibri" panose="020F0502020204030204" pitchFamily="34" charset="0"/>
              </a:rPr>
              <a:t> needed (samples are provided) </a:t>
            </a:r>
          </a:p>
          <a:p>
            <a:pPr marR="0" algn="l" rtl="0"/>
            <a:r>
              <a:rPr lang="en-US" sz="1400" b="0" i="0" u="none" strike="noStrike" baseline="0" dirty="0">
                <a:solidFill>
                  <a:srgbClr val="000099"/>
                </a:solidFill>
                <a:latin typeface="Calibri" panose="020F0502020204030204" pitchFamily="34" charset="0"/>
              </a:rPr>
              <a:t>(1) </a:t>
            </a:r>
            <a:r>
              <a:rPr lang="en-US" sz="1400" b="0" i="0" u="none" strike="noStrike" baseline="0" dirty="0" err="1">
                <a:solidFill>
                  <a:srgbClr val="000099"/>
                </a:solidFill>
                <a:latin typeface="Calibri" panose="020F0502020204030204" pitchFamily="34" charset="0"/>
              </a:rPr>
              <a:t>mi_csv.json</a:t>
            </a:r>
            <a:r>
              <a:rPr lang="en-US" sz="1400" b="0" i="0" u="none" strike="noStrike" baseline="0" dirty="0">
                <a:solidFill>
                  <a:srgbClr val="000099"/>
                </a:solidFill>
                <a:latin typeface="Calibri" panose="020F0502020204030204" pitchFamily="34" charset="0"/>
              </a:rPr>
              <a:t> (recommended) or </a:t>
            </a:r>
            <a:r>
              <a:rPr lang="en-US" sz="1400" b="0" i="0" u="none" strike="noStrike" baseline="0" dirty="0" err="1">
                <a:solidFill>
                  <a:srgbClr val="000099"/>
                </a:solidFill>
                <a:latin typeface="Calibri" panose="020F0502020204030204" pitchFamily="34" charset="0"/>
              </a:rPr>
              <a:t>key_csv.json</a:t>
            </a:r>
            <a:r>
              <a:rPr lang="en-US" sz="1400" b="0" i="0" u="none" strike="noStrike" baseline="0" dirty="0">
                <a:solidFill>
                  <a:srgbClr val="000099"/>
                </a:solidFill>
                <a:latin typeface="Calibri" panose="020F0502020204030204" pitchFamily="34" charset="0"/>
              </a:rPr>
              <a:t> (this requires Storage Account Key, not recommended but can be used for quick testing)</a:t>
            </a:r>
          </a:p>
          <a:p>
            <a:pPr marR="0" algn="l" rtl="0"/>
            <a:r>
              <a:rPr lang="en-US" sz="1400" b="0" i="0" u="none" strike="noStrike" baseline="0" dirty="0">
                <a:solidFill>
                  <a:srgbClr val="000099"/>
                </a:solidFill>
                <a:latin typeface="Calibri" panose="020F0502020204030204" pitchFamily="34" charset="0"/>
              </a:rPr>
              <a:t>(2) TablesConfig.csv: This is a table list with information needed for each T-SQL Copy script.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 1</a:t>
            </a:r>
            <a:r>
              <a:rPr lang="en-US" sz="1400" b="0" i="0" u="none" strike="noStrike" baseline="0" dirty="0">
                <a:solidFill>
                  <a:srgbClr val="000099"/>
                </a:solidFill>
                <a:latin typeface="Calibri" panose="020F0502020204030204" pitchFamily="34" charset="0"/>
              </a:rPr>
              <a:t>: If using </a:t>
            </a:r>
            <a:r>
              <a:rPr lang="en-US" sz="1400" b="0" i="0" u="none" strike="noStrike" baseline="0" dirty="0" err="1">
                <a:solidFill>
                  <a:srgbClr val="000099"/>
                </a:solidFill>
                <a:latin typeface="Calibri" panose="020F0502020204030204" pitchFamily="34" charset="0"/>
              </a:rPr>
              <a:t>mi_csv.json</a:t>
            </a:r>
            <a:r>
              <a:rPr lang="en-US" sz="1400" b="0" i="0" u="none" strike="noStrike" baseline="0" dirty="0">
                <a:solidFill>
                  <a:srgbClr val="000099"/>
                </a:solidFill>
                <a:latin typeface="Calibri" panose="020F0502020204030204" pitchFamily="34" charset="0"/>
              </a:rPr>
              <a:t> file, and the Azure Storage was created independently (not as part of the Azure Synapse Workspace Creation), you will need to set up Azure Synapse Workspace as a managed instance, for the Scripts to work. See instruction in top of the “GenerateCopyIntoScripts.ps1”. In addition, you can find sample PowerShell script “</a:t>
            </a:r>
            <a:r>
              <a:rPr lang="en-US" sz="1400" b="1" i="0" u="none" strike="noStrike" baseline="0" dirty="0">
                <a:solidFill>
                  <a:srgbClr val="000099"/>
                </a:solidFill>
                <a:latin typeface="Calibri" panose="020F0502020204030204" pitchFamily="34" charset="0"/>
              </a:rPr>
              <a:t>SetManagedIdentity.ps1</a:t>
            </a:r>
            <a:r>
              <a:rPr lang="en-US" sz="1400" b="0" i="0" u="none" strike="noStrike" baseline="0" dirty="0">
                <a:solidFill>
                  <a:srgbClr val="000099"/>
                </a:solidFill>
                <a:latin typeface="Calibri" panose="020F0502020204030204" pitchFamily="34" charset="0"/>
              </a:rPr>
              <a:t>” (inside subfolder Utilities) to set up Managed Instance.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 2</a:t>
            </a:r>
            <a:r>
              <a:rPr lang="en-US" sz="1400" b="0" i="0" u="none" strike="noStrike" baseline="0" dirty="0">
                <a:solidFill>
                  <a:srgbClr val="000099"/>
                </a:solidFill>
                <a:latin typeface="Calibri" panose="020F0502020204030204" pitchFamily="34" charset="0"/>
              </a:rPr>
              <a:t>: Sample configuration files are provided for data file formats other than CSV: parquet and orc. However, these file formats are not tested. </a:t>
            </a:r>
            <a:endParaRPr lang="en-US" sz="1400" b="1" i="0" u="none" strike="noStrike" baseline="0" dirty="0">
              <a:solidFill>
                <a:srgbClr val="000099"/>
              </a:solidFill>
              <a:latin typeface="Calibri" panose="020F0502020204030204" pitchFamily="34" charset="0"/>
            </a:endParaRPr>
          </a:p>
        </p:txBody>
      </p:sp>
      <p:pic>
        <p:nvPicPr>
          <p:cNvPr id="5" name="Picture 4">
            <a:extLst>
              <a:ext uri="{FF2B5EF4-FFF2-40B4-BE49-F238E27FC236}">
                <a16:creationId xmlns:a16="http://schemas.microsoft.com/office/drawing/2014/main" id="{A655E05A-F27C-4BD8-863F-F4AD346E033F}"/>
              </a:ext>
            </a:extLst>
          </p:cNvPr>
          <p:cNvPicPr>
            <a:picLocks noChangeAspect="1"/>
          </p:cNvPicPr>
          <p:nvPr/>
        </p:nvPicPr>
        <p:blipFill>
          <a:blip r:embed="rId2"/>
          <a:stretch>
            <a:fillRect/>
          </a:stretch>
        </p:blipFill>
        <p:spPr>
          <a:xfrm>
            <a:off x="3352626" y="425727"/>
            <a:ext cx="6470384" cy="2144566"/>
          </a:xfrm>
          <a:prstGeom prst="rect">
            <a:avLst/>
          </a:prstGeom>
        </p:spPr>
      </p:pic>
    </p:spTree>
    <p:extLst>
      <p:ext uri="{BB962C8B-B14F-4D97-AF65-F5344CB8AC3E}">
        <p14:creationId xmlns:p14="http://schemas.microsoft.com/office/powerpoint/2010/main" val="21010892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DA44EC2-357F-48AC-A579-29AD8743AA99}"/>
              </a:ext>
            </a:extLst>
          </p:cNvPr>
          <p:cNvSpPr txBox="1"/>
          <p:nvPr/>
        </p:nvSpPr>
        <p:spPr>
          <a:xfrm rot="21103650">
            <a:off x="305352" y="1143198"/>
            <a:ext cx="1577965"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How many steps?</a:t>
            </a:r>
          </a:p>
        </p:txBody>
      </p:sp>
      <p:sp>
        <p:nvSpPr>
          <p:cNvPr id="11" name="TextBox 10">
            <a:extLst>
              <a:ext uri="{FF2B5EF4-FFF2-40B4-BE49-F238E27FC236}">
                <a16:creationId xmlns:a16="http://schemas.microsoft.com/office/drawing/2014/main" id="{27CDEB69-905D-47CD-867A-AA7F97684BB2}"/>
              </a:ext>
            </a:extLst>
          </p:cNvPr>
          <p:cNvSpPr txBox="1"/>
          <p:nvPr/>
        </p:nvSpPr>
        <p:spPr>
          <a:xfrm rot="21103650">
            <a:off x="304749" y="2037925"/>
            <a:ext cx="1600831" cy="307777"/>
          </a:xfrm>
          <a:prstGeom prst="rect">
            <a:avLst/>
          </a:prstGeom>
          <a:noFill/>
        </p:spPr>
        <p:txBody>
          <a:bodyPr wrap="square" lIns="0" tIns="0" rIns="0" bIns="0" rtlCol="0">
            <a:spAutoFit/>
          </a:bodyPr>
          <a:lstStyle/>
          <a:p>
            <a:pPr algn="l"/>
            <a:r>
              <a:rPr lang="en-US" sz="2000" dirty="0">
                <a:solidFill>
                  <a:srgbClr val="FF0000"/>
                </a:solidFill>
              </a:rPr>
              <a:t>How to Run?</a:t>
            </a:r>
          </a:p>
        </p:txBody>
      </p:sp>
      <p:sp>
        <p:nvSpPr>
          <p:cNvPr id="13" name="TextBox 12">
            <a:extLst>
              <a:ext uri="{FF2B5EF4-FFF2-40B4-BE49-F238E27FC236}">
                <a16:creationId xmlns:a16="http://schemas.microsoft.com/office/drawing/2014/main" id="{D4FFA3CC-7B41-42BB-8B11-A6C492FA0F9D}"/>
              </a:ext>
            </a:extLst>
          </p:cNvPr>
          <p:cNvSpPr txBox="1"/>
          <p:nvPr/>
        </p:nvSpPr>
        <p:spPr>
          <a:xfrm rot="21103650">
            <a:off x="349028" y="4392733"/>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Input?</a:t>
            </a:r>
          </a:p>
        </p:txBody>
      </p:sp>
      <p:sp>
        <p:nvSpPr>
          <p:cNvPr id="15" name="TextBox 14">
            <a:extLst>
              <a:ext uri="{FF2B5EF4-FFF2-40B4-BE49-F238E27FC236}">
                <a16:creationId xmlns:a16="http://schemas.microsoft.com/office/drawing/2014/main" id="{C1907FF2-5C05-45EE-8482-D2EF88292DE3}"/>
              </a:ext>
            </a:extLst>
          </p:cNvPr>
          <p:cNvSpPr txBox="1"/>
          <p:nvPr/>
        </p:nvSpPr>
        <p:spPr>
          <a:xfrm rot="21103650">
            <a:off x="326887" y="5065148"/>
            <a:ext cx="1600831"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What Output?</a:t>
            </a:r>
          </a:p>
        </p:txBody>
      </p:sp>
      <p:sp>
        <p:nvSpPr>
          <p:cNvPr id="17" name="TextBox 16">
            <a:extLst>
              <a:ext uri="{FF2B5EF4-FFF2-40B4-BE49-F238E27FC236}">
                <a16:creationId xmlns:a16="http://schemas.microsoft.com/office/drawing/2014/main" id="{A05884AD-159A-4438-919A-A78701614523}"/>
              </a:ext>
            </a:extLst>
          </p:cNvPr>
          <p:cNvSpPr txBox="1"/>
          <p:nvPr/>
        </p:nvSpPr>
        <p:spPr>
          <a:xfrm rot="21103650">
            <a:off x="305233" y="2626521"/>
            <a:ext cx="1600831" cy="615553"/>
          </a:xfrm>
          <a:prstGeom prst="rect">
            <a:avLst/>
          </a:prstGeom>
          <a:noFill/>
        </p:spPr>
        <p:txBody>
          <a:bodyPr wrap="square" lIns="0" tIns="0" rIns="0" bIns="0" rtlCol="0">
            <a:spAutoFit/>
          </a:bodyPr>
          <a:lstStyle/>
          <a:p>
            <a:pPr algn="l"/>
            <a:r>
              <a:rPr lang="en-US" sz="2000" dirty="0">
                <a:solidFill>
                  <a:srgbClr val="00B0F0"/>
                </a:solidFill>
              </a:rPr>
              <a:t>What To Config? </a:t>
            </a:r>
          </a:p>
        </p:txBody>
      </p:sp>
      <p:sp>
        <p:nvSpPr>
          <p:cNvPr id="19" name="TextBox 18">
            <a:extLst>
              <a:ext uri="{FF2B5EF4-FFF2-40B4-BE49-F238E27FC236}">
                <a16:creationId xmlns:a16="http://schemas.microsoft.com/office/drawing/2014/main" id="{2175A62C-9037-4B22-AA27-C75DC86CCB80}"/>
              </a:ext>
            </a:extLst>
          </p:cNvPr>
          <p:cNvSpPr txBox="1"/>
          <p:nvPr/>
        </p:nvSpPr>
        <p:spPr>
          <a:xfrm rot="21103650">
            <a:off x="349028" y="3414143"/>
            <a:ext cx="1600831" cy="615553"/>
          </a:xfrm>
          <a:prstGeom prst="rect">
            <a:avLst/>
          </a:prstGeom>
          <a:noFill/>
        </p:spPr>
        <p:txBody>
          <a:bodyPr wrap="square" lIns="0" tIns="0" rIns="0" bIns="0" rtlCol="0">
            <a:spAutoFit/>
          </a:bodyPr>
          <a:lstStyle/>
          <a:p>
            <a:pPr algn="l"/>
            <a:r>
              <a:rPr lang="en-US" sz="2000" dirty="0">
                <a:solidFill>
                  <a:srgbClr val="00B050"/>
                </a:solidFill>
              </a:rPr>
              <a:t>Can I automate? </a:t>
            </a:r>
          </a:p>
        </p:txBody>
      </p:sp>
      <p:pic>
        <p:nvPicPr>
          <p:cNvPr id="4" name="Picture 3">
            <a:extLst>
              <a:ext uri="{FF2B5EF4-FFF2-40B4-BE49-F238E27FC236}">
                <a16:creationId xmlns:a16="http://schemas.microsoft.com/office/drawing/2014/main" id="{8B4EE45D-F397-49C0-9877-129EF3C4EA6A}"/>
              </a:ext>
            </a:extLst>
          </p:cNvPr>
          <p:cNvPicPr>
            <a:picLocks noChangeAspect="1"/>
          </p:cNvPicPr>
          <p:nvPr/>
        </p:nvPicPr>
        <p:blipFill>
          <a:blip r:embed="rId2"/>
          <a:stretch>
            <a:fillRect/>
          </a:stretch>
        </p:blipFill>
        <p:spPr>
          <a:xfrm>
            <a:off x="2797522" y="207074"/>
            <a:ext cx="6159994" cy="3323989"/>
          </a:xfrm>
          <a:prstGeom prst="rect">
            <a:avLst/>
          </a:prstGeom>
        </p:spPr>
      </p:pic>
      <p:sp>
        <p:nvSpPr>
          <p:cNvPr id="5" name="TextBox 4">
            <a:extLst>
              <a:ext uri="{FF2B5EF4-FFF2-40B4-BE49-F238E27FC236}">
                <a16:creationId xmlns:a16="http://schemas.microsoft.com/office/drawing/2014/main" id="{24734561-E550-4DF6-A5DB-C06DE9D71DDD}"/>
              </a:ext>
            </a:extLst>
          </p:cNvPr>
          <p:cNvSpPr txBox="1"/>
          <p:nvPr/>
        </p:nvSpPr>
        <p:spPr>
          <a:xfrm>
            <a:off x="2296556" y="3658922"/>
            <a:ext cx="9165132" cy="2585323"/>
          </a:xfrm>
          <a:prstGeom prst="rect">
            <a:avLst/>
          </a:prstGeom>
          <a:noFill/>
        </p:spPr>
        <p:txBody>
          <a:bodyPr wrap="square" lIns="0" tIns="0" rIns="0" bIns="0" rtlCol="0">
            <a:spAutoFit/>
          </a:bodyPr>
          <a:lstStyle/>
          <a:p>
            <a:pPr marR="0" algn="l" rtl="0"/>
            <a:r>
              <a:rPr lang="en-US" sz="1400" b="1" i="0" u="none" strike="noStrike" baseline="0" dirty="0">
                <a:solidFill>
                  <a:srgbClr val="000099"/>
                </a:solidFill>
                <a:latin typeface="Calibri" panose="020F0502020204030204" pitchFamily="34" charset="0"/>
              </a:rPr>
              <a:t>Task: </a:t>
            </a:r>
            <a:r>
              <a:rPr lang="en-US" sz="1400" b="0" i="0" u="none" strike="noStrike" baseline="0" dirty="0">
                <a:solidFill>
                  <a:srgbClr val="000099"/>
                </a:solidFill>
                <a:latin typeface="Calibri" panose="020F0502020204030204" pitchFamily="34" charset="0"/>
              </a:rPr>
              <a:t>Execute PowerShell Scripts“</a:t>
            </a:r>
            <a:r>
              <a:rPr lang="en-US" sz="1400" b="1" i="0" u="none" strike="noStrike" baseline="0" dirty="0">
                <a:solidFill>
                  <a:srgbClr val="000099"/>
                </a:solidFill>
                <a:latin typeface="Calibri" panose="020F0502020204030204" pitchFamily="34" charset="0"/>
              </a:rPr>
              <a:t>RunSqlFilesInFolder.ps1</a:t>
            </a:r>
            <a:r>
              <a:rPr lang="en-US" sz="1400" b="0" i="0" u="none" strike="noStrike" baseline="0" dirty="0">
                <a:solidFill>
                  <a:srgbClr val="000099"/>
                </a:solidFill>
                <a:latin typeface="Calibri" panose="020F0502020204030204" pitchFamily="34" charset="0"/>
              </a:rPr>
              <a:t>” (Inside folder 5_RunSqlFilsInFolder)</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Input</a:t>
            </a:r>
            <a:r>
              <a:rPr lang="en-US" sz="1400" b="0" i="0" u="none" strike="noStrike" baseline="0" dirty="0">
                <a:solidFill>
                  <a:srgbClr val="000099"/>
                </a:solidFill>
                <a:latin typeface="Calibri" panose="020F0502020204030204" pitchFamily="34" charset="0"/>
              </a:rPr>
              <a:t>: T-SQL script (Copy Into) generated by </a:t>
            </a:r>
            <a:r>
              <a:rPr lang="en-US" sz="1400" b="1" i="0" u="none" strike="noStrike" baseline="0" dirty="0">
                <a:solidFill>
                  <a:srgbClr val="000099"/>
                </a:solidFill>
                <a:latin typeface="Calibri" panose="020F0502020204030204" pitchFamily="34" charset="0"/>
              </a:rPr>
              <a:t>GenerateCopyIntoScripts.ps1</a:t>
            </a:r>
            <a:r>
              <a:rPr lang="en-US" sz="1400" b="0" i="0" u="none" strike="noStrike" baseline="0" dirty="0">
                <a:solidFill>
                  <a:srgbClr val="000099"/>
                </a:solidFill>
                <a:latin typeface="Calibri" panose="020F0502020204030204" pitchFamily="34" charset="0"/>
              </a:rPr>
              <a:t> (Inside Module 4_GenerateCopyIntoScripts) stored in one file folder.</a:t>
            </a:r>
            <a:endParaRPr lang="en-US" sz="1400" b="1" i="0" u="none" strike="noStrike" baseline="0" dirty="0">
              <a:solidFill>
                <a:srgbClr val="000099"/>
              </a:solidFill>
              <a:latin typeface="Calibri" panose="020F0502020204030204" pitchFamily="34" charset="0"/>
            </a:endParaRP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Output</a:t>
            </a:r>
            <a:r>
              <a:rPr lang="en-US" sz="1400" b="0" i="0" u="none" strike="noStrike" baseline="0" dirty="0">
                <a:solidFill>
                  <a:srgbClr val="000099"/>
                </a:solidFill>
                <a:latin typeface="Calibri" panose="020F0502020204030204" pitchFamily="34" charset="0"/>
              </a:rPr>
              <a:t>: Timestamped log files in the “Log” subfolder where you run this PowerShell Scripts. </a:t>
            </a:r>
          </a:p>
          <a:p>
            <a:pPr marR="0" algn="l" rtl="0"/>
            <a:r>
              <a:rPr lang="en-US" sz="1400" b="0" i="0" u="none" strike="noStrike" baseline="0" dirty="0">
                <a:solidFill>
                  <a:srgbClr val="000099"/>
                </a:solidFill>
                <a:latin typeface="Calibri" panose="020F0502020204030204" pitchFamily="34" charset="0"/>
              </a:rPr>
              <a:t> </a:t>
            </a:r>
          </a:p>
          <a:p>
            <a:pPr marR="0" algn="l" rtl="0"/>
            <a:r>
              <a:rPr lang="en-US" sz="1400" b="1" i="0" u="none" strike="noStrike" baseline="0" dirty="0">
                <a:solidFill>
                  <a:srgbClr val="000099"/>
                </a:solidFill>
                <a:latin typeface="Calibri" panose="020F0502020204030204" pitchFamily="34" charset="0"/>
              </a:rPr>
              <a:t>Results</a:t>
            </a:r>
            <a:r>
              <a:rPr lang="en-US" sz="1400" b="0" i="0" u="none" strike="noStrike" baseline="0" dirty="0">
                <a:solidFill>
                  <a:srgbClr val="000099"/>
                </a:solidFill>
                <a:latin typeface="Calibri" panose="020F0502020204030204" pitchFamily="34" charset="0"/>
              </a:rPr>
              <a:t>: Data is imported to Azure Synapse Tables (Dedicated SQL Pool). </a:t>
            </a: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Config File(s</a:t>
            </a:r>
            <a:r>
              <a:rPr lang="en-US" sz="1400" b="0" i="0" u="none" strike="noStrike" baseline="0" dirty="0">
                <a:solidFill>
                  <a:srgbClr val="000099"/>
                </a:solidFill>
                <a:latin typeface="Calibri" panose="020F0502020204030204" pitchFamily="34" charset="0"/>
              </a:rPr>
              <a:t>) needed: </a:t>
            </a:r>
            <a:r>
              <a:rPr lang="en-US" sz="1400" b="0" i="0" u="none" strike="noStrike" baseline="0" dirty="0" err="1">
                <a:solidFill>
                  <a:srgbClr val="000099"/>
                </a:solidFill>
                <a:latin typeface="Calibri" panose="020F0502020204030204" pitchFamily="34" charset="0"/>
              </a:rPr>
              <a:t>sql_synapse.json</a:t>
            </a:r>
            <a:endParaRPr lang="en-US" sz="1400" b="0" i="0" u="none" strike="noStrike" baseline="0" dirty="0">
              <a:solidFill>
                <a:srgbClr val="000099"/>
              </a:solidFill>
              <a:latin typeface="Calibri" panose="020F0502020204030204" pitchFamily="34" charset="0"/>
            </a:endParaRPr>
          </a:p>
          <a:p>
            <a:pPr marR="0" algn="l" rtl="0"/>
            <a:endParaRPr lang="en-US" sz="1400" b="0" i="0" u="none" strike="noStrike" baseline="0" dirty="0">
              <a:solidFill>
                <a:srgbClr val="000099"/>
              </a:solidFill>
              <a:latin typeface="Calibri" panose="020F0502020204030204" pitchFamily="34" charset="0"/>
            </a:endParaRPr>
          </a:p>
          <a:p>
            <a:pPr marR="0" algn="l" rtl="0"/>
            <a:r>
              <a:rPr lang="en-US" sz="1400" b="1" i="0" u="none" strike="noStrike" baseline="0" dirty="0">
                <a:solidFill>
                  <a:srgbClr val="000099"/>
                </a:solidFill>
                <a:latin typeface="Calibri" panose="020F0502020204030204" pitchFamily="34" charset="0"/>
              </a:rPr>
              <a:t>Note</a:t>
            </a:r>
            <a:r>
              <a:rPr lang="en-US" sz="1400" b="0" i="0" u="none" strike="noStrike" baseline="0" dirty="0">
                <a:solidFill>
                  <a:srgbClr val="000099"/>
                </a:solidFill>
                <a:latin typeface="Calibri" panose="020F0502020204030204" pitchFamily="34" charset="0"/>
              </a:rPr>
              <a:t>: Need  “Write Data” Permission" in Azure Synapse SQL Pool.</a:t>
            </a:r>
            <a:endParaRPr lang="en-US" sz="1400" b="1" i="0" u="none" strike="noStrike" baseline="0" dirty="0">
              <a:solidFill>
                <a:srgbClr val="000099"/>
              </a:solidFill>
              <a:latin typeface="Calibri" panose="020F0502020204030204" pitchFamily="34" charset="0"/>
            </a:endParaRPr>
          </a:p>
        </p:txBody>
      </p:sp>
    </p:spTree>
    <p:extLst>
      <p:ext uri="{BB962C8B-B14F-4D97-AF65-F5344CB8AC3E}">
        <p14:creationId xmlns:p14="http://schemas.microsoft.com/office/powerpoint/2010/main" val="8887689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841A3-7331-4E46-91D0-63B85446AF2B}"/>
              </a:ext>
            </a:extLst>
          </p:cNvPr>
          <p:cNvSpPr>
            <a:spLocks noGrp="1"/>
          </p:cNvSpPr>
          <p:nvPr>
            <p:ph type="title"/>
          </p:nvPr>
        </p:nvSpPr>
        <p:spPr>
          <a:xfrm>
            <a:off x="2143936" y="2536366"/>
            <a:ext cx="5986076" cy="553998"/>
          </a:xfrm>
        </p:spPr>
        <p:txBody>
          <a:bodyPr/>
          <a:lstStyle/>
          <a:p>
            <a:r>
              <a:rPr lang="en-US" sz="3600" dirty="0"/>
              <a:t>Demo or Demo Recording </a:t>
            </a:r>
          </a:p>
        </p:txBody>
      </p:sp>
    </p:spTree>
    <p:extLst>
      <p:ext uri="{BB962C8B-B14F-4D97-AF65-F5344CB8AC3E}">
        <p14:creationId xmlns:p14="http://schemas.microsoft.com/office/powerpoint/2010/main" val="171983728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E9A24B-C54D-43DE-B126-88D5945D9339}"/>
              </a:ext>
            </a:extLst>
          </p:cNvPr>
          <p:cNvSpPr>
            <a:spLocks noGrp="1"/>
          </p:cNvSpPr>
          <p:nvPr>
            <p:ph type="title"/>
          </p:nvPr>
        </p:nvSpPr>
        <p:spPr/>
        <p:txBody>
          <a:bodyPr/>
          <a:lstStyle/>
          <a:p>
            <a:r>
              <a:rPr lang="en-US"/>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ACD5D-85D6-43EA-B08D-8D1DA92AC1D9}"/>
              </a:ext>
            </a:extLst>
          </p:cNvPr>
          <p:cNvSpPr txBox="1"/>
          <p:nvPr/>
        </p:nvSpPr>
        <p:spPr>
          <a:xfrm>
            <a:off x="2304108" y="819022"/>
            <a:ext cx="6599976" cy="5322547"/>
          </a:xfrm>
          <a:prstGeom prst="rect">
            <a:avLst/>
          </a:prstGeom>
          <a:noFill/>
        </p:spPr>
        <p:txBody>
          <a:bodyPr wrap="square">
            <a:spAutoFit/>
          </a:bodyPr>
          <a:lstStyle/>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Disclaimer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Theis document was developed in consultation and collaboration with Microsoft Corporation technical architects. Because Microsoft must respond to changing market conditions, this document should not be interpreted as an invitation to contract or a commitment on the part of Microsoft. Microsoft has provided high-level guidance in this document with the understanding that MICROSOFT MAKES NO WARRANTIES, EXPRESS OR IMPLIED, WITH RESPECT TO THE INFORMATION CONTAINED HEREIN. This document is provided “as-is”. Information and views expressed in this document, including URL and other Internet Web site references, may change without notice. Some examples depicted herein are provided for illustration only and are fictitious. No real association or connection is intended or should be inferred. This document does not provide you with any legal rights to any intellectual property in any Microsoft product. You may copy and use this document for your internal, reference purposes.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2021 Microsoft. All rights reserved. </a:t>
            </a:r>
          </a:p>
        </p:txBody>
      </p:sp>
    </p:spTree>
    <p:extLst>
      <p:ext uri="{BB962C8B-B14F-4D97-AF65-F5344CB8AC3E}">
        <p14:creationId xmlns:p14="http://schemas.microsoft.com/office/powerpoint/2010/main" val="9067135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outdoor, mountain, dark, light&#10;&#10;Description automatically generated">
            <a:extLst>
              <a:ext uri="{FF2B5EF4-FFF2-40B4-BE49-F238E27FC236}">
                <a16:creationId xmlns:a16="http://schemas.microsoft.com/office/drawing/2014/main" id="{365BE04E-241D-4EA4-8008-2FA9BEA0017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487"/>
            <a:ext cx="12192000" cy="6857027"/>
          </a:xfrm>
          <a:prstGeom prst="rect">
            <a:avLst/>
          </a:prstGeom>
        </p:spPr>
      </p:pic>
      <p:pic>
        <p:nvPicPr>
          <p:cNvPr id="14" name="Picture 13" descr="A close up of a logo&#10;&#10;Description automatically generated">
            <a:extLst>
              <a:ext uri="{FF2B5EF4-FFF2-40B4-BE49-F238E27FC236}">
                <a16:creationId xmlns:a16="http://schemas.microsoft.com/office/drawing/2014/main" id="{1FE62FD2-91FA-4740-884C-91C9045D23C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 y="141406"/>
            <a:ext cx="12192000" cy="6716107"/>
          </a:xfrm>
          <a:prstGeom prst="rect">
            <a:avLst/>
          </a:prstGeom>
        </p:spPr>
      </p:pic>
      <p:sp>
        <p:nvSpPr>
          <p:cNvPr id="3" name="Rectangle 2">
            <a:extLst>
              <a:ext uri="{FF2B5EF4-FFF2-40B4-BE49-F238E27FC236}">
                <a16:creationId xmlns:a16="http://schemas.microsoft.com/office/drawing/2014/main" id="{4730A49E-9E88-47A7-8711-C3B9D4BF94AF}"/>
              </a:ext>
            </a:extLst>
          </p:cNvPr>
          <p:cNvSpPr/>
          <p:nvPr/>
        </p:nvSpPr>
        <p:spPr bwMode="auto">
          <a:xfrm>
            <a:off x="0" y="-52674"/>
            <a:ext cx="11175740" cy="6910673"/>
          </a:xfrm>
          <a:prstGeom prst="rect">
            <a:avLst/>
          </a:prstGeom>
          <a:gradFill flip="none" rotWithShape="1">
            <a:gsLst>
              <a:gs pos="43000">
                <a:srgbClr val="000000">
                  <a:alpha val="20000"/>
                </a:srgbClr>
              </a:gs>
              <a:gs pos="0">
                <a:srgbClr val="000000">
                  <a:alpha val="50000"/>
                </a:srgbClr>
              </a:gs>
              <a:gs pos="85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9F83695E-29A6-4F98-92AA-89CAA662065B}"/>
              </a:ext>
            </a:extLst>
          </p:cNvPr>
          <p:cNvGraphicFramePr>
            <a:graphicFrameLocks noGrp="1"/>
          </p:cNvGraphicFramePr>
          <p:nvPr>
            <p:extLst>
              <p:ext uri="{D42A27DB-BD31-4B8C-83A1-F6EECF244321}">
                <p14:modId xmlns:p14="http://schemas.microsoft.com/office/powerpoint/2010/main" val="1064079592"/>
              </p:ext>
            </p:extLst>
          </p:nvPr>
        </p:nvGraphicFramePr>
        <p:xfrm>
          <a:off x="579437" y="1585504"/>
          <a:ext cx="9134057" cy="4134180"/>
        </p:xfrm>
        <a:graphic>
          <a:graphicData uri="http://schemas.openxmlformats.org/drawingml/2006/table">
            <a:tbl>
              <a:tblPr firstRow="1" bandRow="1">
                <a:tableStyleId>{5C22544A-7EE6-4342-B048-85BDC9FD1C3A}</a:tableStyleId>
              </a:tblPr>
              <a:tblGrid>
                <a:gridCol w="9134057">
                  <a:extLst>
                    <a:ext uri="{9D8B030D-6E8A-4147-A177-3AD203B41FA5}">
                      <a16:colId xmlns:a16="http://schemas.microsoft.com/office/drawing/2014/main" val="3455018936"/>
                    </a:ext>
                  </a:extLst>
                </a:gridCol>
              </a:tblGrid>
              <a:tr h="689030">
                <a:tc>
                  <a:txBody>
                    <a:bodyPr/>
                    <a:lstStyle/>
                    <a:p>
                      <a:pPr marL="0" marR="0" lvl="0" indent="0" algn="l" rtl="0" eaLnBrk="1" fontAlgn="auto" latinLnBrk="0" hangingPunct="1">
                        <a:lnSpc>
                          <a:spcPct val="100000"/>
                        </a:lnSpc>
                        <a:spcBef>
                          <a:spcPts val="0"/>
                        </a:spcBef>
                        <a:spcAft>
                          <a:spcPts val="0"/>
                        </a:spcAft>
                        <a:buFontTx/>
                        <a:buNone/>
                      </a:pPr>
                      <a:r>
                        <a:rPr lang="en-US" sz="2000" b="1" kern="1200" dirty="0">
                          <a:solidFill>
                            <a:schemeClr val="accent3"/>
                          </a:solidFill>
                          <a:latin typeface="+mj-lt"/>
                          <a:ea typeface="+mn-ea"/>
                          <a:cs typeface="Segoe UI"/>
                        </a:rPr>
                        <a:t>Overview – What it does and how is it related to Azure Synapse Pathway </a:t>
                      </a:r>
                    </a:p>
                  </a:txBody>
                  <a:tcPr marL="0" marR="91414" marT="45706" marB="45706" anchor="ctr">
                    <a:lnL w="12700" cmpd="sng">
                      <a:noFill/>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1299438"/>
                  </a:ext>
                </a:extLst>
              </a:tr>
              <a:tr h="689030">
                <a:tc>
                  <a:txBody>
                    <a:bodyPr/>
                    <a:lstStyle/>
                    <a:p>
                      <a:r>
                        <a:rPr lang="en-US" sz="2000" b="1" dirty="0">
                          <a:solidFill>
                            <a:schemeClr val="accent3"/>
                          </a:solidFill>
                          <a:latin typeface="+mj-lt"/>
                          <a:cs typeface="Segoe UI"/>
                        </a:rPr>
                        <a:t>Step 1: Code (Table DDLs) Migration</a:t>
                      </a: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5554433"/>
                  </a:ext>
                </a:extLst>
              </a:tr>
              <a:tr h="689030">
                <a:tc>
                  <a:txBody>
                    <a:bodyPr/>
                    <a:lstStyle/>
                    <a:p>
                      <a:r>
                        <a:rPr lang="en-US" sz="2000" b="1" kern="1200" noProof="0" dirty="0">
                          <a:solidFill>
                            <a:schemeClr val="accent3"/>
                          </a:solidFill>
                          <a:latin typeface="+mj-lt"/>
                          <a:ea typeface="+mn-ea"/>
                          <a:cs typeface="Segoe UI"/>
                        </a:rPr>
                        <a:t>Step 2: Export SQL Server Data </a:t>
                      </a:r>
                      <a:endParaRPr lang="en-US" sz="2000" b="1" kern="1200" dirty="0">
                        <a:solidFill>
                          <a:schemeClr val="accent3"/>
                        </a:solidFill>
                        <a:latin typeface="+mj-lt"/>
                        <a:ea typeface="+mn-ea"/>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6649317"/>
                  </a:ext>
                </a:extLst>
              </a:tr>
              <a:tr h="689030">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lang="en-US" sz="2000" b="1" kern="1200" dirty="0">
                          <a:solidFill>
                            <a:schemeClr val="accent3"/>
                          </a:solidFill>
                          <a:latin typeface="+mj-lt"/>
                          <a:ea typeface="+mn-ea"/>
                          <a:cs typeface="Segoe UI"/>
                        </a:rPr>
                        <a:t>Step 3: Upload Data into Azure Data Lake Store</a:t>
                      </a:r>
                      <a:endParaRPr lang="en-US" sz="2000" b="1" kern="1200" dirty="0">
                        <a:solidFill>
                          <a:schemeClr val="accent3"/>
                        </a:solidFill>
                        <a:latin typeface="+mn-lt"/>
                        <a:ea typeface="+mn-ea"/>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9036250"/>
                  </a:ext>
                </a:extLst>
              </a:tr>
              <a:tr h="689030">
                <a:tc>
                  <a:txBody>
                    <a:bodyPr/>
                    <a:lstStyle/>
                    <a:p>
                      <a:r>
                        <a:rPr lang="en-US" sz="2000" b="1" kern="1200" dirty="0">
                          <a:solidFill>
                            <a:schemeClr val="accent3"/>
                          </a:solidFill>
                          <a:latin typeface="+mj-lt"/>
                          <a:ea typeface="+mn-ea"/>
                          <a:cs typeface="Segoe UI"/>
                        </a:rPr>
                        <a:t>Step 4: Generate Copy T-SQL Import Scripts </a:t>
                      </a:r>
                      <a:endParaRPr lang="en-US" sz="2000" b="1" dirty="0">
                        <a:solidFill>
                          <a:schemeClr val="accent3"/>
                        </a:solidFill>
                        <a:latin typeface="+mj-lt"/>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3856005"/>
                  </a:ext>
                </a:extLst>
              </a:tr>
              <a:tr h="689030">
                <a:tc>
                  <a:txBody>
                    <a:bodyPr/>
                    <a:lstStyle/>
                    <a:p>
                      <a:r>
                        <a:rPr lang="en-US" sz="2000" b="1" kern="1200" dirty="0">
                          <a:solidFill>
                            <a:schemeClr val="accent3"/>
                          </a:solidFill>
                          <a:latin typeface="+mj-lt"/>
                          <a:ea typeface="+mn-ea"/>
                          <a:cs typeface="Segoe UI"/>
                        </a:rPr>
                        <a:t>Step 5: Import Data into Azure Synapse SQL Pool </a:t>
                      </a:r>
                      <a:endParaRPr lang="en-US" sz="2000" b="1" dirty="0">
                        <a:solidFill>
                          <a:schemeClr val="accent3"/>
                        </a:solidFill>
                        <a:latin typeface="+mj-lt"/>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82015845"/>
                  </a:ext>
                </a:extLst>
              </a:tr>
            </a:tbl>
          </a:graphicData>
        </a:graphic>
      </p:graphicFrame>
      <p:sp>
        <p:nvSpPr>
          <p:cNvPr id="8" name="Title 7">
            <a:extLst>
              <a:ext uri="{FF2B5EF4-FFF2-40B4-BE49-F238E27FC236}">
                <a16:creationId xmlns:a16="http://schemas.microsoft.com/office/drawing/2014/main" id="{305A232A-A425-4727-8FDC-432695A90127}"/>
              </a:ext>
            </a:extLst>
          </p:cNvPr>
          <p:cNvSpPr>
            <a:spLocks noGrp="1"/>
          </p:cNvSpPr>
          <p:nvPr>
            <p:ph type="title"/>
          </p:nvPr>
        </p:nvSpPr>
        <p:spPr>
          <a:xfrm>
            <a:off x="588262" y="457200"/>
            <a:ext cx="11273537" cy="553998"/>
          </a:xfrm>
        </p:spPr>
        <p:txBody>
          <a:bodyPr/>
          <a:lstStyle/>
          <a:p>
            <a:r>
              <a:rPr lang="en-US" sz="3600" dirty="0" err="1">
                <a:solidFill>
                  <a:schemeClr val="bg1"/>
                </a:solidFill>
                <a:cs typeface="Segoe UI"/>
              </a:rPr>
              <a:t>SqlToSynapse</a:t>
            </a:r>
            <a:r>
              <a:rPr lang="en-US" sz="3600" dirty="0">
                <a:solidFill>
                  <a:schemeClr val="bg1"/>
                </a:solidFill>
                <a:cs typeface="Segoe UI"/>
              </a:rPr>
              <a:t> Migration Accelerator</a:t>
            </a:r>
            <a:endParaRPr lang="en-US" sz="3600" dirty="0">
              <a:solidFill>
                <a:schemeClr val="bg1"/>
              </a:solidFill>
            </a:endParaRPr>
          </a:p>
        </p:txBody>
      </p:sp>
    </p:spTree>
    <p:custDataLst>
      <p:tags r:id="rId1"/>
    </p:custDataLst>
    <p:extLst>
      <p:ext uri="{BB962C8B-B14F-4D97-AF65-F5344CB8AC3E}">
        <p14:creationId xmlns:p14="http://schemas.microsoft.com/office/powerpoint/2010/main" val="21319258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B724F-476A-46A8-8042-E8ECDC5B078C}"/>
              </a:ext>
            </a:extLst>
          </p:cNvPr>
          <p:cNvSpPr>
            <a:spLocks noGrp="1"/>
          </p:cNvSpPr>
          <p:nvPr>
            <p:ph type="title"/>
          </p:nvPr>
        </p:nvSpPr>
        <p:spPr>
          <a:xfrm>
            <a:off x="584200" y="355243"/>
            <a:ext cx="4384790" cy="984885"/>
          </a:xfrm>
        </p:spPr>
        <p:txBody>
          <a:bodyPr/>
          <a:lstStyle/>
          <a:p>
            <a:r>
              <a:rPr lang="en-US" sz="3200" dirty="0" err="1">
                <a:cs typeface="Segoe UI"/>
              </a:rPr>
              <a:t>SqlToSynapse</a:t>
            </a:r>
            <a:r>
              <a:rPr lang="en-US" sz="3200" dirty="0">
                <a:cs typeface="Segoe UI"/>
              </a:rPr>
              <a:t> Migration Accelerator  (Scripts) </a:t>
            </a:r>
            <a:endParaRPr lang="ru-RU" sz="3200" dirty="0"/>
          </a:p>
        </p:txBody>
      </p:sp>
      <p:sp>
        <p:nvSpPr>
          <p:cNvPr id="5" name="TextBox 4">
            <a:extLst>
              <a:ext uri="{FF2B5EF4-FFF2-40B4-BE49-F238E27FC236}">
                <a16:creationId xmlns:a16="http://schemas.microsoft.com/office/drawing/2014/main" id="{22CF2B6A-7138-4C7D-9ABC-743DE1B18522}"/>
              </a:ext>
            </a:extLst>
          </p:cNvPr>
          <p:cNvSpPr txBox="1"/>
          <p:nvPr/>
        </p:nvSpPr>
        <p:spPr>
          <a:xfrm>
            <a:off x="584200" y="1680130"/>
            <a:ext cx="4516345" cy="4050276"/>
          </a:xfrm>
          <a:prstGeom prst="rect">
            <a:avLst/>
          </a:prstGeom>
          <a:noFill/>
        </p:spPr>
        <p:txBody>
          <a:bodyPr wrap="square" lIns="0" tIns="45720" rIns="91440" bIns="45720" anchor="t">
            <a:spAutoFit/>
          </a:bodyPr>
          <a:lstStyle/>
          <a:p>
            <a:pPr marL="0" marR="0">
              <a:lnSpc>
                <a:spcPct val="120000"/>
              </a:lnSpc>
              <a:spcBef>
                <a:spcPts val="0"/>
              </a:spcBef>
              <a:spcAft>
                <a:spcPts val="0"/>
              </a:spcAft>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What does the utilities do? </a:t>
            </a:r>
          </a:p>
          <a:p>
            <a:pPr marL="0" marR="0">
              <a:lnSpc>
                <a:spcPct val="120000"/>
              </a:lnSpc>
              <a:spcBef>
                <a:spcPts val="0"/>
              </a:spcBef>
              <a:spcAft>
                <a:spcPts val="0"/>
              </a:spcAft>
            </a:pP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Translate SQL Server Table DDLs into Azure Synapse DDLs</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Execute Translated Table DDLs in Azure Synapse (Code Migration)  </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Export SQL Server Data</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Upload Exported Data into Azure Data Lake Store (or Blob Storge)</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Generate T-SQL Copy Import Scripts </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Execute T-SQL Copy Import Scripts to Import Data into Azure Synapse </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A46E17E2-E102-4506-8AF9-B54F154C82F9}"/>
              </a:ext>
            </a:extLst>
          </p:cNvPr>
          <p:cNvPicPr>
            <a:picLocks noChangeAspect="1"/>
          </p:cNvPicPr>
          <p:nvPr/>
        </p:nvPicPr>
        <p:blipFill rotWithShape="1">
          <a:blip r:embed="rId4"/>
          <a:srcRect l="7750" r="34098"/>
          <a:stretch/>
        </p:blipFill>
        <p:spPr>
          <a:xfrm>
            <a:off x="6188371" y="-24719"/>
            <a:ext cx="6003630" cy="6882719"/>
          </a:xfrm>
          <a:prstGeom prst="rect">
            <a:avLst/>
          </a:prstGeom>
        </p:spPr>
      </p:pic>
    </p:spTree>
    <p:custDataLst>
      <p:tags r:id="rId1"/>
    </p:custDataLst>
    <p:extLst>
      <p:ext uri="{BB962C8B-B14F-4D97-AF65-F5344CB8AC3E}">
        <p14:creationId xmlns:p14="http://schemas.microsoft.com/office/powerpoint/2010/main" val="36515561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7E9E8"/>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275225C-37C7-4782-9090-0E0CCEABCBB4}"/>
              </a:ext>
            </a:extLst>
          </p:cNvPr>
          <p:cNvGrpSpPr/>
          <p:nvPr/>
        </p:nvGrpSpPr>
        <p:grpSpPr>
          <a:xfrm>
            <a:off x="-1" y="0"/>
            <a:ext cx="5252223" cy="6858000"/>
            <a:chOff x="-1" y="0"/>
            <a:chExt cx="5252223" cy="6858000"/>
          </a:xfrm>
        </p:grpSpPr>
        <p:pic>
          <p:nvPicPr>
            <p:cNvPr id="2" name="Picture 1">
              <a:extLst>
                <a:ext uri="{FF2B5EF4-FFF2-40B4-BE49-F238E27FC236}">
                  <a16:creationId xmlns:a16="http://schemas.microsoft.com/office/drawing/2014/main" id="{E40A5D06-24CF-4153-BC4D-946E020B730E}"/>
                </a:ext>
              </a:extLst>
            </p:cNvPr>
            <p:cNvPicPr>
              <a:picLocks noChangeAspect="1"/>
            </p:cNvPicPr>
            <p:nvPr/>
          </p:nvPicPr>
          <p:blipFill rotWithShape="1">
            <a:blip r:embed="rId4"/>
            <a:srcRect l="2836" t="14103" r="42098"/>
            <a:stretch/>
          </p:blipFill>
          <p:spPr>
            <a:xfrm flipH="1">
              <a:off x="-1" y="1396154"/>
              <a:ext cx="5252223" cy="5461846"/>
            </a:xfrm>
            <a:prstGeom prst="rect">
              <a:avLst/>
            </a:prstGeom>
          </p:spPr>
        </p:pic>
        <p:sp>
          <p:nvSpPr>
            <p:cNvPr id="6" name="Rectangle 5">
              <a:extLst>
                <a:ext uri="{FF2B5EF4-FFF2-40B4-BE49-F238E27FC236}">
                  <a16:creationId xmlns:a16="http://schemas.microsoft.com/office/drawing/2014/main" id="{0BE70E99-EC71-4227-BB64-287659CCE977}"/>
                </a:ext>
              </a:extLst>
            </p:cNvPr>
            <p:cNvSpPr/>
            <p:nvPr/>
          </p:nvSpPr>
          <p:spPr bwMode="auto">
            <a:xfrm>
              <a:off x="4538546" y="0"/>
              <a:ext cx="713676" cy="6858000"/>
            </a:xfrm>
            <a:prstGeom prst="rect">
              <a:avLst/>
            </a:prstGeom>
            <a:gradFill flip="none" rotWithShape="1">
              <a:gsLst>
                <a:gs pos="1250">
                  <a:srgbClr val="E7E9E8"/>
                </a:gs>
                <a:gs pos="100000">
                  <a:srgbClr val="E7E9E8">
                    <a:alpha val="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itle 1">
            <a:extLst>
              <a:ext uri="{FF2B5EF4-FFF2-40B4-BE49-F238E27FC236}">
                <a16:creationId xmlns:a16="http://schemas.microsoft.com/office/drawing/2014/main" id="{4D36260C-85FB-4054-8727-CFCAC9B4B18B}"/>
              </a:ext>
            </a:extLst>
          </p:cNvPr>
          <p:cNvSpPr>
            <a:spLocks noGrp="1"/>
          </p:cNvSpPr>
          <p:nvPr>
            <p:ph type="title"/>
          </p:nvPr>
        </p:nvSpPr>
        <p:spPr>
          <a:xfrm>
            <a:off x="588263" y="457200"/>
            <a:ext cx="3585385" cy="830997"/>
          </a:xfrm>
        </p:spPr>
        <p:txBody>
          <a:bodyPr/>
          <a:lstStyle/>
          <a:p>
            <a:r>
              <a:rPr lang="en-US" sz="2700" dirty="0"/>
              <a:t>Complementary to Azure Synapse Pathway </a:t>
            </a:r>
          </a:p>
        </p:txBody>
      </p:sp>
      <p:sp>
        <p:nvSpPr>
          <p:cNvPr id="4" name="TextBox 3">
            <a:extLst>
              <a:ext uri="{FF2B5EF4-FFF2-40B4-BE49-F238E27FC236}">
                <a16:creationId xmlns:a16="http://schemas.microsoft.com/office/drawing/2014/main" id="{7D830FEC-BD53-4B05-BB2E-2C205356F096}"/>
              </a:ext>
            </a:extLst>
          </p:cNvPr>
          <p:cNvSpPr txBox="1"/>
          <p:nvPr/>
        </p:nvSpPr>
        <p:spPr>
          <a:xfrm>
            <a:off x="4662535" y="240868"/>
            <a:ext cx="7276445" cy="6617132"/>
          </a:xfrm>
          <a:prstGeom prst="rect">
            <a:avLst/>
          </a:prstGeom>
          <a:noFill/>
        </p:spPr>
        <p:txBody>
          <a:bodyPr wrap="square" lIns="0" tIns="0" rIns="0" bIns="0" rtlCol="0">
            <a:spAutoFit/>
          </a:bodyPr>
          <a:lstStyle/>
          <a:p>
            <a:pPr marL="0" marR="0">
              <a:lnSpc>
                <a:spcPct val="120000"/>
              </a:lnSpc>
              <a:spcBef>
                <a:spcPts val="0"/>
              </a:spcBef>
              <a:spcAft>
                <a:spcPts val="0"/>
              </a:spcAft>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Why do we need this utility when we already have Azure Synapse Pathway? </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0" marR="0">
              <a:lnSpc>
                <a:spcPct val="120000"/>
              </a:lnSpc>
              <a:spcBef>
                <a:spcPts val="0"/>
              </a:spcBef>
              <a:spcAft>
                <a:spcPts val="0"/>
              </a:spcAft>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 </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0" marR="0">
              <a:lnSpc>
                <a:spcPct val="120000"/>
              </a:lnSpc>
              <a:spcBef>
                <a:spcPts val="0"/>
              </a:spcBef>
              <a:spcAft>
                <a:spcPts val="0"/>
              </a:spcAft>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This utility is complementary to Azure Synapse Pathway (ASP). ASP does not perform data migration today. We designed and implemented 5 modules to complete the end-to-end tasks of tables migration and data migration. Please check the latest release of Azure Synapse Pathway for more advanced SQL Server code translation capabilities. </a:t>
            </a:r>
          </a:p>
          <a:p>
            <a:pPr marL="0" marR="0">
              <a:lnSpc>
                <a:spcPct val="120000"/>
              </a:lnSpc>
              <a:spcBef>
                <a:spcPts val="0"/>
              </a:spcBef>
              <a:spcAft>
                <a:spcPts val="0"/>
              </a:spcAft>
            </a:pPr>
            <a:endParaRPr lang="en-US" dirty="0">
              <a:solidFill>
                <a:srgbClr val="000000"/>
              </a:solidFill>
              <a:latin typeface="Segoe UI" panose="020B0502040204020203" pitchFamily="34" charset="0"/>
              <a:ea typeface="SimSun" panose="02010600030101010101" pitchFamily="2" charset="-122"/>
              <a:cs typeface="Segoe UI" panose="020B0502040204020203" pitchFamily="34" charset="0"/>
            </a:endParaRPr>
          </a:p>
          <a:p>
            <a:pPr marL="0" marR="0">
              <a:lnSpc>
                <a:spcPct val="120000"/>
              </a:lnSpc>
              <a:spcBef>
                <a:spcPts val="0"/>
              </a:spcBef>
              <a:spcAft>
                <a:spcPts val="0"/>
              </a:spcAft>
            </a:pPr>
            <a:r>
              <a:rPr lang="en-US" sz="18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You can use scripts described in this document to execute all translated code by ASP or other methods</a:t>
            </a: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 Please check the newest release of Azure Synapse Pathway so you can use the best available functions. </a:t>
            </a:r>
            <a:r>
              <a:rPr lang="en-US" sz="1800" u="sng"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sql-docs/azure-synapse-pathway-overview.md at live · </a:t>
            </a:r>
            <a:r>
              <a:rPr lang="en-US" sz="1800" u="sng" dirty="0" err="1">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MicrosoftDocs</a:t>
            </a:r>
            <a:r>
              <a:rPr lang="en-US" sz="1800" u="sng"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a:t>
            </a:r>
            <a:r>
              <a:rPr lang="en-US" sz="1800" u="sng" dirty="0" err="1">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sql</a:t>
            </a:r>
            <a:r>
              <a:rPr lang="en-US" sz="1800" u="sng"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-docs (github.com)</a:t>
            </a:r>
            <a:endPar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endParaRPr>
          </a:p>
          <a:p>
            <a:pPr marL="0" marR="0">
              <a:lnSpc>
                <a:spcPct val="120000"/>
              </a:lnSpc>
              <a:spcBef>
                <a:spcPts val="0"/>
              </a:spcBef>
              <a:spcAft>
                <a:spcPts val="0"/>
              </a:spcAft>
            </a:pPr>
            <a:endParaRPr lang="en-US" dirty="0">
              <a:solidFill>
                <a:srgbClr val="000000"/>
              </a:solidFill>
              <a:latin typeface="Segoe UI" panose="020B0502040204020203" pitchFamily="34" charset="0"/>
              <a:ea typeface="SimSun" panose="02010600030101010101" pitchFamily="2" charset="-122"/>
              <a:cs typeface="Segoe UI" panose="020B0502040204020203" pitchFamily="34" charset="0"/>
            </a:endParaRPr>
          </a:p>
          <a:p>
            <a:pPr marL="0" marR="0">
              <a:lnSpc>
                <a:spcPct val="120000"/>
              </a:lnSpc>
              <a:spcBef>
                <a:spcPts val="0"/>
              </a:spcBef>
              <a:spcAft>
                <a:spcPts val="0"/>
              </a:spcAft>
            </a:pPr>
            <a:r>
              <a:rPr lang="en-US" dirty="0">
                <a:solidFill>
                  <a:srgbClr val="000000"/>
                </a:solidFill>
                <a:latin typeface="Segoe UI" panose="020B0502040204020203" pitchFamily="34" charset="0"/>
                <a:ea typeface="SimSun" panose="02010600030101010101" pitchFamily="2" charset="-122"/>
                <a:cs typeface="Segoe UI" panose="020B0502040204020203" pitchFamily="34" charset="0"/>
              </a:rPr>
              <a:t>In addition, </a:t>
            </a: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Module 3, 4, 5 are reusable for other types of migrations, for example, Netezza or Teradata to Azure Synapse migrations. After the code is translated, and data is exported out of source systems, the rest of the tasks are the same. Therefore module 3-5 can be utilized for any of those migrations. </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8627517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6C46-BB7A-40C2-8139-0910E815B97E}"/>
              </a:ext>
            </a:extLst>
          </p:cNvPr>
          <p:cNvSpPr>
            <a:spLocks noGrp="1"/>
          </p:cNvSpPr>
          <p:nvPr>
            <p:ph type="title"/>
          </p:nvPr>
        </p:nvSpPr>
        <p:spPr>
          <a:xfrm>
            <a:off x="588263" y="457200"/>
            <a:ext cx="11018520" cy="774071"/>
          </a:xfrm>
        </p:spPr>
        <p:txBody>
          <a:bodyPr>
            <a:noAutofit/>
          </a:bodyPr>
          <a:lstStyle/>
          <a:p>
            <a:r>
              <a:rPr lang="en-US" dirty="0"/>
              <a:t>What are in the Utilities? </a:t>
            </a:r>
            <a:endParaRPr lang="en-US" sz="1600" dirty="0">
              <a:cs typeface="Segoe UI"/>
            </a:endParaRPr>
          </a:p>
        </p:txBody>
      </p:sp>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sp>
        <p:nvSpPr>
          <p:cNvPr id="4" name="TextBox 3">
            <a:extLst>
              <a:ext uri="{FF2B5EF4-FFF2-40B4-BE49-F238E27FC236}">
                <a16:creationId xmlns:a16="http://schemas.microsoft.com/office/drawing/2014/main" id="{3A7C52D9-E15A-4A27-9051-1F5A2F4E2DF2}"/>
              </a:ext>
            </a:extLst>
          </p:cNvPr>
          <p:cNvSpPr txBox="1"/>
          <p:nvPr/>
        </p:nvSpPr>
        <p:spPr>
          <a:xfrm>
            <a:off x="405897" y="1231271"/>
            <a:ext cx="11380205" cy="5449184"/>
          </a:xfrm>
          <a:prstGeom prst="rect">
            <a:avLst/>
          </a:prstGeom>
          <a:noFill/>
        </p:spPr>
        <p:txBody>
          <a:bodyPr wrap="square" lIns="0" tIns="0" rIns="0" bIns="0" rtlCol="0">
            <a:spAutoFit/>
          </a:bodyPr>
          <a:lstStyle/>
          <a:p>
            <a:pPr marL="0" marR="0">
              <a:lnSpc>
                <a:spcPct val="115000"/>
              </a:lnSpc>
              <a:spcBef>
                <a:spcPts val="600"/>
              </a:spcBef>
              <a:spcAft>
                <a:spcPts val="600"/>
              </a:spcAft>
            </a:pPr>
            <a:r>
              <a:rPr lang="en-US" sz="1800" dirty="0">
                <a:effectLst/>
                <a:latin typeface="Segoe UI" panose="020B0502040204020203" pitchFamily="34" charset="0"/>
                <a:ea typeface="SimSun" panose="02010600030101010101" pitchFamily="2" charset="-122"/>
                <a:cs typeface="Times New Roman" panose="02020603050405020304" pitchFamily="18" charset="0"/>
              </a:rPr>
              <a:t>There are five modules that contain PowerShell Scripts and T-SQL Scripts designed to accomplish key task(s) that are relevant to SQL server to Azure Synapse migration. </a:t>
            </a:r>
          </a:p>
          <a:p>
            <a:pPr marL="0" marR="0">
              <a:lnSpc>
                <a:spcPct val="115000"/>
              </a:lnSpc>
              <a:spcBef>
                <a:spcPts val="600"/>
              </a:spcBef>
              <a:spcAft>
                <a:spcPts val="600"/>
              </a:spcAft>
            </a:pPr>
            <a:r>
              <a:rPr lang="en-US" sz="1800" dirty="0">
                <a:effectLst/>
                <a:latin typeface="Segoe UI" panose="020B0502040204020203" pitchFamily="34" charset="0"/>
                <a:ea typeface="SimSun" panose="02010600030101010101" pitchFamily="2" charset="-122"/>
                <a:cs typeface="Times New Roman" panose="02020603050405020304" pitchFamily="18" charset="0"/>
              </a:rPr>
              <a:t>The five modules are summarized as below:</a:t>
            </a:r>
          </a:p>
          <a:p>
            <a:pPr marL="228600" marR="0">
              <a:lnSpc>
                <a:spcPct val="115000"/>
              </a:lnSpc>
              <a:spcBef>
                <a:spcPts val="600"/>
              </a:spcBef>
              <a:spcAft>
                <a:spcPts val="600"/>
              </a:spcAft>
            </a:pPr>
            <a:r>
              <a:rPr lang="en-US" sz="1800" b="1" dirty="0">
                <a:effectLst/>
                <a:latin typeface="Segoe UI" panose="020B0502040204020203" pitchFamily="34" charset="0"/>
                <a:ea typeface="SimSun" panose="02010600030101010101" pitchFamily="2" charset="-122"/>
                <a:cs typeface="Times New Roman" panose="02020603050405020304" pitchFamily="18" charset="0"/>
              </a:rPr>
              <a:t>1_TranslateMetaData</a:t>
            </a:r>
            <a:r>
              <a:rPr lang="en-US" sz="1800" dirty="0">
                <a:effectLst/>
                <a:latin typeface="Segoe UI" panose="020B0502040204020203" pitchFamily="34" charset="0"/>
                <a:ea typeface="SimSun" panose="02010600030101010101" pitchFamily="2" charset="-122"/>
                <a:cs typeface="Times New Roman" panose="02020603050405020304" pitchFamily="18" charset="0"/>
              </a:rPr>
              <a:t>: Translate SQL objects (DDLs) from source system format to Azure Synapse format. The output is stored as .</a:t>
            </a:r>
            <a:r>
              <a:rPr lang="en-US" sz="1800" dirty="0" err="1">
                <a:effectLst/>
                <a:latin typeface="Segoe UI" panose="020B0502040204020203" pitchFamily="34" charset="0"/>
                <a:ea typeface="SimSun" panose="02010600030101010101" pitchFamily="2" charset="-122"/>
                <a:cs typeface="Times New Roman" panose="02020603050405020304" pitchFamily="18" charset="0"/>
              </a:rPr>
              <a:t>sql</a:t>
            </a:r>
            <a:r>
              <a:rPr lang="en-US" sz="1800" dirty="0">
                <a:effectLst/>
                <a:latin typeface="Segoe UI" panose="020B0502040204020203" pitchFamily="34" charset="0"/>
                <a:ea typeface="SimSun" panose="02010600030101010101" pitchFamily="2" charset="-122"/>
                <a:cs typeface="Times New Roman" panose="02020603050405020304" pitchFamily="18" charset="0"/>
              </a:rPr>
              <a:t> files in specified file folder (configurable). </a:t>
            </a:r>
          </a:p>
          <a:p>
            <a:pPr marL="228600" marR="0">
              <a:lnSpc>
                <a:spcPct val="115000"/>
              </a:lnSpc>
              <a:spcBef>
                <a:spcPts val="600"/>
              </a:spcBef>
              <a:spcAft>
                <a:spcPts val="600"/>
              </a:spcAft>
            </a:pPr>
            <a:r>
              <a:rPr lang="en-US" sz="1800" b="1" dirty="0">
                <a:effectLst/>
                <a:latin typeface="Segoe UI" panose="020B0502040204020203" pitchFamily="34" charset="0"/>
                <a:ea typeface="SimSun" panose="02010600030101010101" pitchFamily="2" charset="-122"/>
                <a:cs typeface="Times New Roman" panose="02020603050405020304" pitchFamily="18" charset="0"/>
              </a:rPr>
              <a:t>2_ExportSourceData</a:t>
            </a:r>
            <a:r>
              <a:rPr lang="en-US" sz="1800" dirty="0">
                <a:effectLst/>
                <a:latin typeface="Segoe UI" panose="020B0502040204020203" pitchFamily="34" charset="0"/>
                <a:ea typeface="SimSun" panose="02010600030101010101" pitchFamily="2" charset="-122"/>
                <a:cs typeface="Times New Roman" panose="02020603050405020304" pitchFamily="18" charset="0"/>
              </a:rPr>
              <a:t>: Export SQL Server Tables into data files stored in predefined structure and format (.csv). </a:t>
            </a:r>
          </a:p>
          <a:p>
            <a:pPr marL="228600" marR="0">
              <a:lnSpc>
                <a:spcPct val="115000"/>
              </a:lnSpc>
              <a:spcBef>
                <a:spcPts val="600"/>
              </a:spcBef>
              <a:spcAft>
                <a:spcPts val="600"/>
              </a:spcAft>
            </a:pPr>
            <a:r>
              <a:rPr lang="en-US" sz="1800" b="1" dirty="0">
                <a:effectLst/>
                <a:latin typeface="Segoe UI" panose="020B0502040204020203" pitchFamily="34" charset="0"/>
                <a:ea typeface="SimSun" panose="02010600030101010101" pitchFamily="2" charset="-122"/>
                <a:cs typeface="Times New Roman" panose="02020603050405020304" pitchFamily="18" charset="0"/>
              </a:rPr>
              <a:t>3_LoadDataIntoAzureStorage</a:t>
            </a:r>
            <a:r>
              <a:rPr lang="en-US" sz="1800" dirty="0">
                <a:effectLst/>
                <a:latin typeface="Segoe UI" panose="020B0502040204020203" pitchFamily="34" charset="0"/>
                <a:ea typeface="SimSun" panose="02010600030101010101" pitchFamily="2" charset="-122"/>
                <a:cs typeface="Times New Roman" panose="02020603050405020304" pitchFamily="18" charset="0"/>
              </a:rPr>
              <a:t>: Load exported data files into specified container in Azure Storage (Blob Storage or Azure Data Lake Store).</a:t>
            </a:r>
          </a:p>
          <a:p>
            <a:pPr marL="228600" marR="0">
              <a:lnSpc>
                <a:spcPct val="115000"/>
              </a:lnSpc>
              <a:spcBef>
                <a:spcPts val="600"/>
              </a:spcBef>
              <a:spcAft>
                <a:spcPts val="600"/>
              </a:spcAft>
            </a:pPr>
            <a:r>
              <a:rPr lang="en-US" sz="1800" b="1" dirty="0">
                <a:effectLst/>
                <a:latin typeface="Segoe UI" panose="020B0502040204020203" pitchFamily="34" charset="0"/>
                <a:ea typeface="SimSun" panose="02010600030101010101" pitchFamily="2" charset="-122"/>
                <a:cs typeface="Times New Roman" panose="02020603050405020304" pitchFamily="18" charset="0"/>
              </a:rPr>
              <a:t>4_GenerateCopyIntoScripts</a:t>
            </a:r>
            <a:r>
              <a:rPr lang="en-US" sz="1800" dirty="0">
                <a:effectLst/>
                <a:latin typeface="Segoe UI" panose="020B0502040204020203" pitchFamily="34" charset="0"/>
                <a:ea typeface="SimSun" panose="02010600030101010101" pitchFamily="2" charset="-122"/>
                <a:cs typeface="Times New Roman" panose="02020603050405020304" pitchFamily="18" charset="0"/>
              </a:rPr>
              <a:t>: Generate “</a:t>
            </a:r>
            <a:r>
              <a:rPr lang="en-US" sz="1800" dirty="0">
                <a:solidFill>
                  <a:srgbClr val="00B0F0"/>
                </a:solidFill>
                <a:effectLst/>
                <a:latin typeface="Segoe UI" panose="020B0502040204020203" pitchFamily="34" charset="0"/>
                <a:ea typeface="SimSun" panose="02010600030101010101" pitchFamily="2" charset="-122"/>
                <a:cs typeface="Times New Roman" panose="02020603050405020304" pitchFamily="18" charset="0"/>
              </a:rPr>
              <a:t>COPY Into</a:t>
            </a:r>
            <a:r>
              <a:rPr lang="en-US" sz="1800" dirty="0">
                <a:effectLst/>
                <a:latin typeface="Segoe UI" panose="020B0502040204020203" pitchFamily="34" charset="0"/>
                <a:ea typeface="SimSun" panose="02010600030101010101" pitchFamily="2" charset="-122"/>
                <a:cs typeface="Times New Roman" panose="02020603050405020304" pitchFamily="18" charset="0"/>
              </a:rPr>
              <a:t>” T-SQL Scripts that will move data from Azure Storage into Azure Synapse SQL Pool tables, once executed.</a:t>
            </a:r>
          </a:p>
          <a:p>
            <a:pPr marL="228600" marR="0">
              <a:lnSpc>
                <a:spcPct val="115000"/>
              </a:lnSpc>
              <a:spcBef>
                <a:spcPts val="600"/>
              </a:spcBef>
              <a:spcAft>
                <a:spcPts val="600"/>
              </a:spcAft>
            </a:pPr>
            <a:r>
              <a:rPr lang="en-US" sz="1800" b="1" dirty="0">
                <a:effectLst/>
                <a:latin typeface="Segoe UI" panose="020B0502040204020203" pitchFamily="34" charset="0"/>
                <a:ea typeface="SimSun" panose="02010600030101010101" pitchFamily="2" charset="-122"/>
                <a:cs typeface="Times New Roman" panose="02020603050405020304" pitchFamily="18" charset="0"/>
              </a:rPr>
              <a:t>5_RunSqlFilesInFolder</a:t>
            </a:r>
            <a:r>
              <a:rPr lang="en-US" sz="1800" dirty="0">
                <a:effectLst/>
                <a:latin typeface="Segoe UI" panose="020B0502040204020203" pitchFamily="34" charset="0"/>
                <a:ea typeface="SimSun" panose="02010600030101010101" pitchFamily="2" charset="-122"/>
                <a:cs typeface="Times New Roman" panose="02020603050405020304" pitchFamily="18" charset="0"/>
              </a:rPr>
              <a:t>: Run all T-SQL Scripts defined in .</a:t>
            </a:r>
            <a:r>
              <a:rPr lang="en-US" sz="1800" dirty="0" err="1">
                <a:effectLst/>
                <a:latin typeface="Segoe UI" panose="020B0502040204020203" pitchFamily="34" charset="0"/>
                <a:ea typeface="SimSun" panose="02010600030101010101" pitchFamily="2" charset="-122"/>
                <a:cs typeface="Times New Roman" panose="02020603050405020304" pitchFamily="18" charset="0"/>
              </a:rPr>
              <a:t>sql</a:t>
            </a:r>
            <a:r>
              <a:rPr lang="en-US" sz="1800" dirty="0">
                <a:effectLst/>
                <a:latin typeface="Segoe UI" panose="020B0502040204020203" pitchFamily="34" charset="0"/>
                <a:ea typeface="SimSun" panose="02010600030101010101" pitchFamily="2" charset="-122"/>
                <a:cs typeface="Times New Roman" panose="02020603050405020304" pitchFamily="18" charset="0"/>
              </a:rPr>
              <a:t> files stored in a specified file folder. The T-SQL Scripts can be DDL, DML, Data Movement Scripts (such as Copy Into scripts), or any other scripts such as create/update statistics or indexes. In fact, this module is designed to run any SQL scripts in a folder. </a:t>
            </a:r>
          </a:p>
          <a:p>
            <a:pPr algn="l"/>
            <a:endParaRPr lang="en-US" sz="2000" dirty="0" err="1">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27624232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6C46-BB7A-40C2-8139-0910E815B97E}"/>
              </a:ext>
            </a:extLst>
          </p:cNvPr>
          <p:cNvSpPr>
            <a:spLocks noGrp="1"/>
          </p:cNvSpPr>
          <p:nvPr>
            <p:ph type="title"/>
          </p:nvPr>
        </p:nvSpPr>
        <p:spPr>
          <a:xfrm>
            <a:off x="586740" y="339505"/>
            <a:ext cx="11018520" cy="466253"/>
          </a:xfrm>
        </p:spPr>
        <p:txBody>
          <a:bodyPr>
            <a:noAutofit/>
          </a:bodyPr>
          <a:lstStyle/>
          <a:p>
            <a:r>
              <a:rPr lang="en-US" sz="1800" dirty="0"/>
              <a:t>SQL Server to Synapse Migration Tasks Carried out by Five PowerShell Scripts (Modules) </a:t>
            </a:r>
            <a:endParaRPr lang="en-US" sz="1800" dirty="0">
              <a:cs typeface="Segoe UI"/>
            </a:endParaRPr>
          </a:p>
        </p:txBody>
      </p:sp>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pic>
        <p:nvPicPr>
          <p:cNvPr id="4" name="Picture 3" descr="Diagram&#10;&#10;Description automatically generated">
            <a:extLst>
              <a:ext uri="{FF2B5EF4-FFF2-40B4-BE49-F238E27FC236}">
                <a16:creationId xmlns:a16="http://schemas.microsoft.com/office/drawing/2014/main" id="{878CF3AE-ACE1-4E42-B090-F37AD9B4D2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0760" y="805758"/>
            <a:ext cx="8757378" cy="5856271"/>
          </a:xfrm>
          <a:prstGeom prst="rect">
            <a:avLst/>
          </a:prstGeom>
        </p:spPr>
      </p:pic>
    </p:spTree>
    <p:custDataLst>
      <p:tags r:id="rId1"/>
    </p:custDataLst>
    <p:extLst>
      <p:ext uri="{BB962C8B-B14F-4D97-AF65-F5344CB8AC3E}">
        <p14:creationId xmlns:p14="http://schemas.microsoft.com/office/powerpoint/2010/main" val="31447989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4AF0-2D7D-4BCC-BB1F-1184B2C2B457}"/>
              </a:ext>
            </a:extLst>
          </p:cNvPr>
          <p:cNvSpPr>
            <a:spLocks noGrp="1"/>
          </p:cNvSpPr>
          <p:nvPr>
            <p:ph type="title"/>
          </p:nvPr>
        </p:nvSpPr>
        <p:spPr/>
        <p:txBody>
          <a:bodyPr/>
          <a:lstStyle/>
          <a:p>
            <a:r>
              <a:rPr lang="en-US" dirty="0"/>
              <a:t>What Do I need to Use the Utilities? </a:t>
            </a:r>
          </a:p>
        </p:txBody>
      </p:sp>
      <p:sp>
        <p:nvSpPr>
          <p:cNvPr id="3" name="TextBox 2">
            <a:extLst>
              <a:ext uri="{FF2B5EF4-FFF2-40B4-BE49-F238E27FC236}">
                <a16:creationId xmlns:a16="http://schemas.microsoft.com/office/drawing/2014/main" id="{21D4AF57-FD7A-47E2-8DBA-C8CE7369BC8C}"/>
              </a:ext>
            </a:extLst>
          </p:cNvPr>
          <p:cNvSpPr txBox="1"/>
          <p:nvPr/>
        </p:nvSpPr>
        <p:spPr>
          <a:xfrm>
            <a:off x="995880" y="1381563"/>
            <a:ext cx="7306295" cy="923330"/>
          </a:xfrm>
          <a:prstGeom prst="rect">
            <a:avLst/>
          </a:prstGeom>
          <a:noFill/>
          <a:ln>
            <a:solidFill>
              <a:srgbClr val="00B0F0"/>
            </a:solidFill>
          </a:ln>
        </p:spPr>
        <p:txBody>
          <a:bodyPr wrap="none" lIns="0" tIns="0" rIns="0" bIns="0" rtlCol="0">
            <a:spAutoFit/>
          </a:bodyPr>
          <a:lstStyle/>
          <a:p>
            <a:pPr algn="l"/>
            <a:r>
              <a:rPr lang="en-US" sz="2000" dirty="0">
                <a:gradFill>
                  <a:gsLst>
                    <a:gs pos="2917">
                      <a:schemeClr val="tx1"/>
                    </a:gs>
                    <a:gs pos="30000">
                      <a:schemeClr val="tx1"/>
                    </a:gs>
                  </a:gsLst>
                  <a:lin ang="5400000" scaled="0"/>
                </a:gradFill>
              </a:rPr>
              <a:t> </a:t>
            </a:r>
            <a:r>
              <a:rPr lang="en-US" sz="2000" b="1" dirty="0">
                <a:gradFill>
                  <a:gsLst>
                    <a:gs pos="2917">
                      <a:schemeClr val="tx1"/>
                    </a:gs>
                    <a:gs pos="30000">
                      <a:schemeClr val="tx1"/>
                    </a:gs>
                  </a:gsLst>
                  <a:lin ang="5400000" scaled="0"/>
                </a:gradFill>
              </a:rPr>
              <a:t>Choose One of the Environments:</a:t>
            </a:r>
          </a:p>
          <a:p>
            <a:pPr marL="914400" lvl="1" indent="-457200">
              <a:buFont typeface="+mj-lt"/>
              <a:buAutoNum type="arabicPeriod"/>
            </a:pPr>
            <a:r>
              <a:rPr lang="en-US" sz="2000" dirty="0">
                <a:gradFill>
                  <a:gsLst>
                    <a:gs pos="2917">
                      <a:schemeClr val="tx1"/>
                    </a:gs>
                    <a:gs pos="30000">
                      <a:schemeClr val="tx1"/>
                    </a:gs>
                  </a:gsLst>
                  <a:lin ang="5400000" scaled="0"/>
                </a:gradFill>
              </a:rPr>
              <a:t>Windows PowerShell ISE (preferred)</a:t>
            </a:r>
          </a:p>
          <a:p>
            <a:pPr marL="914400" lvl="1" indent="-457200">
              <a:buFont typeface="+mj-lt"/>
              <a:buAutoNum type="arabicPeriod"/>
            </a:pPr>
            <a:r>
              <a:rPr lang="en-US" sz="2000" dirty="0">
                <a:gradFill>
                  <a:gsLst>
                    <a:gs pos="2917">
                      <a:schemeClr val="tx1"/>
                    </a:gs>
                    <a:gs pos="30000">
                      <a:schemeClr val="tx1"/>
                    </a:gs>
                  </a:gsLst>
                  <a:lin ang="5400000" scaled="0"/>
                </a:gradFill>
              </a:rPr>
              <a:t>Visual Studio Code (with PowerShell Extension Installed) </a:t>
            </a:r>
          </a:p>
        </p:txBody>
      </p:sp>
      <p:sp>
        <p:nvSpPr>
          <p:cNvPr id="5" name="TextBox 4">
            <a:extLst>
              <a:ext uri="{FF2B5EF4-FFF2-40B4-BE49-F238E27FC236}">
                <a16:creationId xmlns:a16="http://schemas.microsoft.com/office/drawing/2014/main" id="{3309496A-46C9-444D-B46C-A7A2661ADE6C}"/>
              </a:ext>
            </a:extLst>
          </p:cNvPr>
          <p:cNvSpPr txBox="1"/>
          <p:nvPr/>
        </p:nvSpPr>
        <p:spPr>
          <a:xfrm>
            <a:off x="995880" y="2402590"/>
            <a:ext cx="7306295" cy="1107996"/>
          </a:xfrm>
          <a:prstGeom prst="rect">
            <a:avLst/>
          </a:prstGeom>
          <a:noFill/>
          <a:ln>
            <a:solidFill>
              <a:srgbClr val="00B0F0"/>
            </a:solidFill>
          </a:ln>
        </p:spPr>
        <p:txBody>
          <a:bodyPr wrap="square" lIns="0" tIns="0" rIns="0" bIns="0" rtlCol="0">
            <a:spAutoFit/>
          </a:bodyPr>
          <a:lstStyle/>
          <a:p>
            <a:pPr marR="0" algn="l" rtl="0"/>
            <a:r>
              <a:rPr lang="en-US" sz="1800" b="1" i="0" u="none" strike="noStrike" baseline="0" dirty="0">
                <a:solidFill>
                  <a:srgbClr val="4672C4"/>
                </a:solidFill>
                <a:latin typeface="Calibri" panose="020F0502020204030204" pitchFamily="34" charset="0"/>
              </a:rPr>
              <a:t> PowerShell Modules required:</a:t>
            </a:r>
          </a:p>
          <a:p>
            <a:pPr lvl="1"/>
            <a:r>
              <a:rPr lang="en-US" b="0" i="0" u="none" strike="noStrike" baseline="0" dirty="0">
                <a:solidFill>
                  <a:srgbClr val="4672C4"/>
                </a:solidFill>
                <a:latin typeface="Calibri" panose="020F0502020204030204" pitchFamily="34" charset="0"/>
              </a:rPr>
              <a:t>(1) Import-module -name </a:t>
            </a:r>
            <a:r>
              <a:rPr lang="en-US" b="0" i="0" u="none" strike="noStrike" baseline="0" dirty="0" err="1">
                <a:solidFill>
                  <a:srgbClr val="4672C4"/>
                </a:solidFill>
                <a:latin typeface="Calibri" panose="020F0502020204030204" pitchFamily="34" charset="0"/>
              </a:rPr>
              <a:t>SqlServer</a:t>
            </a:r>
            <a:endParaRPr lang="en-US" b="0" i="0" u="none" strike="noStrike" baseline="0" dirty="0">
              <a:solidFill>
                <a:srgbClr val="4672C4"/>
              </a:solidFill>
              <a:latin typeface="Calibri" panose="020F0502020204030204" pitchFamily="34" charset="0"/>
            </a:endParaRPr>
          </a:p>
          <a:p>
            <a:pPr lvl="1"/>
            <a:r>
              <a:rPr lang="en-US" b="0" i="0" u="none" strike="noStrike" baseline="0" dirty="0">
                <a:solidFill>
                  <a:srgbClr val="4672C4"/>
                </a:solidFill>
                <a:latin typeface="Calibri" panose="020F0502020204030204" pitchFamily="34" charset="0"/>
              </a:rPr>
              <a:t>(2) Import-module -name </a:t>
            </a:r>
            <a:r>
              <a:rPr lang="en-US" b="0" i="0" u="none" strike="noStrike" baseline="0" dirty="0" err="1">
                <a:solidFill>
                  <a:srgbClr val="4672C4"/>
                </a:solidFill>
                <a:latin typeface="Calibri" panose="020F0502020204030204" pitchFamily="34" charset="0"/>
              </a:rPr>
              <a:t>ImportExcel</a:t>
            </a:r>
            <a:endParaRPr lang="en-US" b="0" i="0" u="none" strike="noStrike" baseline="0" dirty="0">
              <a:solidFill>
                <a:srgbClr val="4672C4"/>
              </a:solidFill>
              <a:latin typeface="Calibri" panose="020F0502020204030204" pitchFamily="34" charset="0"/>
            </a:endParaRPr>
          </a:p>
          <a:p>
            <a:pPr lvl="1"/>
            <a:r>
              <a:rPr lang="en-US" b="0" i="0" u="none" strike="noStrike" baseline="0" dirty="0">
                <a:solidFill>
                  <a:srgbClr val="4672C4"/>
                </a:solidFill>
                <a:latin typeface="Calibri" panose="020F0502020204030204" pitchFamily="34" charset="0"/>
              </a:rPr>
              <a:t>(3) Install-Module -Name Az –</a:t>
            </a:r>
            <a:r>
              <a:rPr lang="en-US" b="0" i="0" u="none" strike="noStrike" baseline="0" dirty="0" err="1">
                <a:solidFill>
                  <a:srgbClr val="4672C4"/>
                </a:solidFill>
                <a:latin typeface="Calibri" panose="020F0502020204030204" pitchFamily="34" charset="0"/>
              </a:rPr>
              <a:t>AllowClobber</a:t>
            </a:r>
            <a:endParaRPr lang="en-US" sz="2000" b="0" i="0" u="none" strike="noStrike" baseline="0" dirty="0">
              <a:gradFill>
                <a:gsLst>
                  <a:gs pos="2917">
                    <a:schemeClr val="tx1"/>
                  </a:gs>
                  <a:gs pos="30000">
                    <a:schemeClr val="tx1"/>
                  </a:gs>
                </a:gsLst>
                <a:lin ang="5400000" scaled="0"/>
              </a:gradFill>
              <a:latin typeface="Calibri" panose="020F0502020204030204" pitchFamily="34" charset="0"/>
            </a:endParaRPr>
          </a:p>
        </p:txBody>
      </p:sp>
      <p:sp>
        <p:nvSpPr>
          <p:cNvPr id="4" name="TextBox 3">
            <a:extLst>
              <a:ext uri="{FF2B5EF4-FFF2-40B4-BE49-F238E27FC236}">
                <a16:creationId xmlns:a16="http://schemas.microsoft.com/office/drawing/2014/main" id="{6F6BFB9C-33F0-4C99-8985-0D37A07BE2FA}"/>
              </a:ext>
            </a:extLst>
          </p:cNvPr>
          <p:cNvSpPr txBox="1"/>
          <p:nvPr/>
        </p:nvSpPr>
        <p:spPr>
          <a:xfrm>
            <a:off x="995880" y="3901412"/>
            <a:ext cx="9869789" cy="1384995"/>
          </a:xfrm>
          <a:prstGeom prst="rect">
            <a:avLst/>
          </a:prstGeom>
          <a:noFill/>
          <a:ln>
            <a:solidFill>
              <a:srgbClr val="00B0F0"/>
            </a:solidFill>
          </a:ln>
        </p:spPr>
        <p:txBody>
          <a:bodyPr wrap="square" lIns="0" tIns="0" rIns="0" bIns="0" rtlCol="0">
            <a:spAutoFit/>
          </a:bodyPr>
          <a:lstStyle/>
          <a:p>
            <a:pPr marR="0" rtl="0"/>
            <a:r>
              <a:rPr lang="en-US" sz="1800" b="1" i="0" u="none" strike="noStrike" baseline="0" dirty="0">
                <a:solidFill>
                  <a:schemeClr val="accent6">
                    <a:lumMod val="50000"/>
                  </a:schemeClr>
                </a:solidFill>
                <a:latin typeface="Calibri" panose="020F0502020204030204" pitchFamily="34" charset="0"/>
              </a:rPr>
              <a:t> PowerShell Permissions </a:t>
            </a:r>
            <a:r>
              <a:rPr lang="en-US" sz="1800" i="0" u="none" strike="noStrike" baseline="0" dirty="0">
                <a:solidFill>
                  <a:schemeClr val="accent6">
                    <a:lumMod val="50000"/>
                  </a:schemeClr>
                </a:solidFill>
                <a:latin typeface="Calibri" panose="020F0502020204030204" pitchFamily="34" charset="0"/>
              </a:rPr>
              <a:t>(Permissions may be denied if the Scripts are from GitHub or Email):</a:t>
            </a:r>
          </a:p>
          <a:p>
            <a:pPr marR="0" rtl="0"/>
            <a:r>
              <a:rPr lang="en-US" sz="1800" b="0" i="0" u="none" strike="noStrike" baseline="0" dirty="0">
                <a:solidFill>
                  <a:schemeClr val="accent6">
                    <a:lumMod val="50000"/>
                  </a:schemeClr>
                </a:solidFill>
                <a:latin typeface="Calibri" panose="020F0502020204030204" pitchFamily="34" charset="0"/>
              </a:rPr>
              <a:t> Use one of the options to set </a:t>
            </a:r>
            <a:r>
              <a:rPr lang="en-US" sz="1800" b="0" i="0" u="none" strike="noStrike" baseline="0" dirty="0" err="1">
                <a:solidFill>
                  <a:schemeClr val="accent6">
                    <a:lumMod val="50000"/>
                  </a:schemeClr>
                </a:solidFill>
                <a:latin typeface="Calibri" panose="020F0502020204030204" pitchFamily="34" charset="0"/>
              </a:rPr>
              <a:t>Powershell</a:t>
            </a:r>
            <a:r>
              <a:rPr lang="en-US" sz="1800" b="0" i="0" u="none" strike="noStrike" baseline="0" dirty="0">
                <a:solidFill>
                  <a:schemeClr val="accent6">
                    <a:lumMod val="50000"/>
                  </a:schemeClr>
                </a:solidFill>
                <a:latin typeface="Calibri" panose="020F0502020204030204" pitchFamily="34" charset="0"/>
              </a:rPr>
              <a:t> permissions (examples):</a:t>
            </a:r>
          </a:p>
          <a:p>
            <a:pPr marR="0" rtl="0"/>
            <a:endParaRPr lang="en-US" sz="1800" b="0" i="0" u="none" strike="noStrike" baseline="0" dirty="0">
              <a:solidFill>
                <a:schemeClr val="accent6">
                  <a:lumMod val="50000"/>
                </a:schemeClr>
              </a:solidFill>
              <a:latin typeface="Calibri" panose="020F0502020204030204" pitchFamily="34" charset="0"/>
            </a:endParaRPr>
          </a:p>
          <a:p>
            <a:pPr lvl="1"/>
            <a:r>
              <a:rPr lang="en-US" b="0" i="0" u="none" strike="noStrike" baseline="0" dirty="0">
                <a:solidFill>
                  <a:schemeClr val="accent6">
                    <a:lumMod val="50000"/>
                  </a:schemeClr>
                </a:solidFill>
                <a:latin typeface="Calibri" panose="020F0502020204030204" pitchFamily="34" charset="0"/>
              </a:rPr>
              <a:t> Set-</a:t>
            </a:r>
            <a:r>
              <a:rPr lang="en-US" b="0" i="0" u="none" strike="noStrike" baseline="0" dirty="0" err="1">
                <a:solidFill>
                  <a:schemeClr val="accent6">
                    <a:lumMod val="50000"/>
                  </a:schemeClr>
                </a:solidFill>
                <a:latin typeface="Calibri" panose="020F0502020204030204" pitchFamily="34" charset="0"/>
              </a:rPr>
              <a:t>ExecutionPolicy</a:t>
            </a:r>
            <a:r>
              <a:rPr lang="en-US" b="0" i="0" u="none" strike="noStrike" baseline="0" dirty="0">
                <a:solidFill>
                  <a:schemeClr val="accent6">
                    <a:lumMod val="50000"/>
                  </a:schemeClr>
                </a:solidFill>
                <a:latin typeface="Calibri" panose="020F0502020204030204" pitchFamily="34" charset="0"/>
              </a:rPr>
              <a:t> Unrestricted -Scope </a:t>
            </a:r>
            <a:r>
              <a:rPr lang="en-US" b="0" i="0" u="none" strike="noStrike" baseline="0" dirty="0" err="1">
                <a:solidFill>
                  <a:schemeClr val="accent6">
                    <a:lumMod val="50000"/>
                  </a:schemeClr>
                </a:solidFill>
                <a:latin typeface="Calibri" panose="020F0502020204030204" pitchFamily="34" charset="0"/>
              </a:rPr>
              <a:t>CurrentUser</a:t>
            </a:r>
            <a:r>
              <a:rPr lang="en-US" b="0" i="0" u="none" strike="noStrike" baseline="0" dirty="0">
                <a:solidFill>
                  <a:schemeClr val="accent6">
                    <a:lumMod val="50000"/>
                  </a:schemeClr>
                </a:solidFill>
                <a:latin typeface="Calibri" panose="020F0502020204030204" pitchFamily="34" charset="0"/>
              </a:rPr>
              <a:t> </a:t>
            </a:r>
          </a:p>
          <a:p>
            <a:pPr lvl="1"/>
            <a:r>
              <a:rPr lang="en-US" b="0" i="0" u="none" strike="noStrike" baseline="0" dirty="0">
                <a:solidFill>
                  <a:schemeClr val="accent6">
                    <a:lumMod val="50000"/>
                  </a:schemeClr>
                </a:solidFill>
                <a:latin typeface="Calibri" panose="020F0502020204030204" pitchFamily="34" charset="0"/>
              </a:rPr>
              <a:t> Unblock-File -Path C:\migratemaster\modules\1_TranslateMetaData\TranslateMetaData.ps1</a:t>
            </a:r>
            <a:endParaRPr lang="en-US" sz="2000" b="0" i="0" u="none" strike="noStrike" baseline="0" dirty="0">
              <a:solidFill>
                <a:schemeClr val="accent6">
                  <a:lumMod val="50000"/>
                </a:schemeClr>
              </a:solidFill>
              <a:latin typeface="Calibri" panose="020F0502020204030204" pitchFamily="34" charset="0"/>
            </a:endParaRPr>
          </a:p>
        </p:txBody>
      </p:sp>
      <p:sp>
        <p:nvSpPr>
          <p:cNvPr id="7" name="TextBox 6">
            <a:extLst>
              <a:ext uri="{FF2B5EF4-FFF2-40B4-BE49-F238E27FC236}">
                <a16:creationId xmlns:a16="http://schemas.microsoft.com/office/drawing/2014/main" id="{18BAA8BC-FDB8-400F-9E56-5D9503895CAD}"/>
              </a:ext>
            </a:extLst>
          </p:cNvPr>
          <p:cNvSpPr txBox="1"/>
          <p:nvPr/>
        </p:nvSpPr>
        <p:spPr>
          <a:xfrm>
            <a:off x="995883" y="5512743"/>
            <a:ext cx="9869789" cy="830997"/>
          </a:xfrm>
          <a:prstGeom prst="rect">
            <a:avLst/>
          </a:prstGeom>
          <a:noFill/>
          <a:ln>
            <a:solidFill>
              <a:srgbClr val="00B0F0"/>
            </a:solidFill>
          </a:ln>
        </p:spPr>
        <p:txBody>
          <a:bodyPr wrap="square" lIns="0" tIns="0" rIns="0" bIns="0" rtlCol="0">
            <a:spAutoFit/>
          </a:bodyPr>
          <a:lstStyle/>
          <a:p>
            <a:pPr marR="0" rtl="0"/>
            <a:r>
              <a:rPr lang="en-US" sz="1800" b="1" i="0" u="none" strike="noStrike" baseline="0" dirty="0">
                <a:solidFill>
                  <a:schemeClr val="accent6">
                    <a:lumMod val="50000"/>
                  </a:schemeClr>
                </a:solidFill>
                <a:latin typeface="Calibri" panose="020F0502020204030204" pitchFamily="34" charset="0"/>
              </a:rPr>
              <a:t> </a:t>
            </a:r>
            <a:r>
              <a:rPr lang="en-US" sz="1800" b="1" i="0" u="none" strike="noStrike" baseline="0" dirty="0">
                <a:solidFill>
                  <a:srgbClr val="0000FF"/>
                </a:solidFill>
                <a:latin typeface="Calibri" panose="020F0502020204030204" pitchFamily="34" charset="0"/>
              </a:rPr>
              <a:t>Need to Download and Install </a:t>
            </a:r>
            <a:r>
              <a:rPr lang="en-US" sz="1800" b="1" i="0" u="none" strike="noStrike" baseline="0" dirty="0" err="1">
                <a:solidFill>
                  <a:srgbClr val="0000FF"/>
                </a:solidFill>
                <a:latin typeface="Calibri" panose="020F0502020204030204" pitchFamily="34" charset="0"/>
              </a:rPr>
              <a:t>AzCopy</a:t>
            </a:r>
            <a:r>
              <a:rPr lang="en-US" sz="1800" b="1" i="0" u="none" strike="noStrike" baseline="0" dirty="0">
                <a:solidFill>
                  <a:srgbClr val="0000FF"/>
                </a:solidFill>
                <a:latin typeface="Calibri" panose="020F0502020204030204" pitchFamily="34" charset="0"/>
              </a:rPr>
              <a:t>:</a:t>
            </a:r>
          </a:p>
          <a:p>
            <a:pPr lvl="1"/>
            <a:r>
              <a:rPr lang="en-US" dirty="0">
                <a:hlinkClick r:id="rId2"/>
              </a:rPr>
              <a:t> Copy or move data to Azure Storage by using </a:t>
            </a:r>
            <a:r>
              <a:rPr lang="en-US" dirty="0" err="1">
                <a:hlinkClick r:id="rId2"/>
              </a:rPr>
              <a:t>AzCopy</a:t>
            </a:r>
            <a:r>
              <a:rPr lang="en-US" dirty="0">
                <a:hlinkClick r:id="rId2"/>
              </a:rPr>
              <a:t> v10 | Microsoft Docs</a:t>
            </a:r>
            <a:endParaRPr lang="en-US" b="1" i="0" u="none" strike="noStrike" baseline="0" dirty="0">
              <a:solidFill>
                <a:schemeClr val="accent6">
                  <a:lumMod val="50000"/>
                </a:schemeClr>
              </a:solidFill>
              <a:latin typeface="Calibri" panose="020F0502020204030204" pitchFamily="34" charset="0"/>
            </a:endParaRPr>
          </a:p>
          <a:p>
            <a:pPr marR="0" rtl="0"/>
            <a:endParaRPr lang="en-US" b="1" dirty="0">
              <a:solidFill>
                <a:schemeClr val="accent6">
                  <a:lumMod val="50000"/>
                </a:schemeClr>
              </a:solidFill>
              <a:latin typeface="Calibri" panose="020F0502020204030204" pitchFamily="34" charset="0"/>
            </a:endParaRPr>
          </a:p>
        </p:txBody>
      </p:sp>
    </p:spTree>
    <p:extLst>
      <p:ext uri="{BB962C8B-B14F-4D97-AF65-F5344CB8AC3E}">
        <p14:creationId xmlns:p14="http://schemas.microsoft.com/office/powerpoint/2010/main" val="220060897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BC715-DCA8-4F92-88F5-42C67A6CE0A1}"/>
              </a:ext>
            </a:extLst>
          </p:cNvPr>
          <p:cNvSpPr>
            <a:spLocks noGrp="1"/>
          </p:cNvSpPr>
          <p:nvPr>
            <p:ph type="title"/>
          </p:nvPr>
        </p:nvSpPr>
        <p:spPr>
          <a:xfrm>
            <a:off x="588263" y="457200"/>
            <a:ext cx="11018520" cy="492443"/>
          </a:xfrm>
        </p:spPr>
        <p:txBody>
          <a:bodyPr/>
          <a:lstStyle/>
          <a:p>
            <a:r>
              <a:rPr lang="en-US" sz="3200" dirty="0"/>
              <a:t>To Test the Scripts with an actual SQL Server &amp; Azure Synapse </a:t>
            </a:r>
          </a:p>
        </p:txBody>
      </p:sp>
      <p:sp>
        <p:nvSpPr>
          <p:cNvPr id="5" name="TextBox 4">
            <a:extLst>
              <a:ext uri="{FF2B5EF4-FFF2-40B4-BE49-F238E27FC236}">
                <a16:creationId xmlns:a16="http://schemas.microsoft.com/office/drawing/2014/main" id="{A82C56EE-3158-4E83-8812-AE4404AD1654}"/>
              </a:ext>
            </a:extLst>
          </p:cNvPr>
          <p:cNvSpPr txBox="1"/>
          <p:nvPr/>
        </p:nvSpPr>
        <p:spPr>
          <a:xfrm>
            <a:off x="709817" y="2074391"/>
            <a:ext cx="6594754" cy="276999"/>
          </a:xfrm>
          <a:prstGeom prst="rect">
            <a:avLst/>
          </a:prstGeom>
          <a:noFill/>
        </p:spPr>
        <p:txBody>
          <a:bodyPr wrap="none" lIns="0" tIns="0" rIns="0" bIns="0" rtlCol="0">
            <a:spAutoFit/>
          </a:bodyPr>
          <a:lstStyle/>
          <a:p>
            <a:pPr algn="l"/>
            <a:r>
              <a:rPr lang="en-US" dirty="0" err="1">
                <a:hlinkClick r:id="rId2"/>
              </a:rPr>
              <a:t>AdventureWorks</a:t>
            </a:r>
            <a:r>
              <a:rPr lang="en-US" dirty="0">
                <a:hlinkClick r:id="rId2"/>
              </a:rPr>
              <a:t> sample databases - SQL Server | Microsoft Docs</a:t>
            </a:r>
            <a:endParaRPr lang="en-US" dirty="0">
              <a:gradFill>
                <a:gsLst>
                  <a:gs pos="2917">
                    <a:schemeClr val="tx1"/>
                  </a:gs>
                  <a:gs pos="30000">
                    <a:schemeClr val="tx1"/>
                  </a:gs>
                </a:gsLst>
                <a:lin ang="5400000" scaled="0"/>
              </a:gradFill>
            </a:endParaRPr>
          </a:p>
        </p:txBody>
      </p:sp>
      <p:pic>
        <p:nvPicPr>
          <p:cNvPr id="9" name="Picture 8">
            <a:extLst>
              <a:ext uri="{FF2B5EF4-FFF2-40B4-BE49-F238E27FC236}">
                <a16:creationId xmlns:a16="http://schemas.microsoft.com/office/drawing/2014/main" id="{7A92B08C-58F9-4397-84A1-F3E72A784D7F}"/>
              </a:ext>
            </a:extLst>
          </p:cNvPr>
          <p:cNvPicPr>
            <a:picLocks noChangeAspect="1"/>
          </p:cNvPicPr>
          <p:nvPr/>
        </p:nvPicPr>
        <p:blipFill>
          <a:blip r:embed="rId3"/>
          <a:stretch>
            <a:fillRect/>
          </a:stretch>
        </p:blipFill>
        <p:spPr>
          <a:xfrm>
            <a:off x="618417" y="2638743"/>
            <a:ext cx="4589656" cy="3171926"/>
          </a:xfrm>
          <a:prstGeom prst="rect">
            <a:avLst/>
          </a:prstGeom>
        </p:spPr>
      </p:pic>
      <p:sp>
        <p:nvSpPr>
          <p:cNvPr id="10" name="TextBox 9">
            <a:extLst>
              <a:ext uri="{FF2B5EF4-FFF2-40B4-BE49-F238E27FC236}">
                <a16:creationId xmlns:a16="http://schemas.microsoft.com/office/drawing/2014/main" id="{0AF8B928-ED9B-4847-BF75-92ADB25559CD}"/>
              </a:ext>
            </a:extLst>
          </p:cNvPr>
          <p:cNvSpPr txBox="1"/>
          <p:nvPr/>
        </p:nvSpPr>
        <p:spPr>
          <a:xfrm flipH="1">
            <a:off x="709817" y="1126112"/>
            <a:ext cx="9502492" cy="646331"/>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(1) Set up your Azure Synapse Workspace with Azure SQL Pool Created</a:t>
            </a:r>
          </a:p>
          <a:p>
            <a:pPr marL="342900" indent="-342900" algn="l">
              <a:buAutoNum type="arabicParenBoth"/>
            </a:pPr>
            <a:endParaRPr lang="en-US" sz="1400" dirty="0">
              <a:gradFill>
                <a:gsLst>
                  <a:gs pos="2917">
                    <a:schemeClr val="tx1"/>
                  </a:gs>
                  <a:gs pos="30000">
                    <a:schemeClr val="tx1"/>
                  </a:gs>
                </a:gsLst>
                <a:lin ang="5400000" scaled="0"/>
              </a:gradFill>
            </a:endParaRPr>
          </a:p>
          <a:p>
            <a:pPr algn="l"/>
            <a:r>
              <a:rPr lang="en-US" sz="1400" dirty="0">
                <a:gradFill>
                  <a:gsLst>
                    <a:gs pos="2917">
                      <a:schemeClr val="tx1"/>
                    </a:gs>
                    <a:gs pos="30000">
                      <a:schemeClr val="tx1"/>
                    </a:gs>
                  </a:gsLst>
                  <a:lin ang="5400000" scaled="0"/>
                </a:gradFill>
              </a:rPr>
              <a:t>(2) Download </a:t>
            </a:r>
            <a:r>
              <a:rPr lang="en-US" sz="1400" b="1" dirty="0">
                <a:gradFill>
                  <a:gsLst>
                    <a:gs pos="2917">
                      <a:schemeClr val="tx1"/>
                    </a:gs>
                    <a:gs pos="30000">
                      <a:schemeClr val="tx1"/>
                    </a:gs>
                  </a:gsLst>
                  <a:lin ang="5400000" scaled="0"/>
                </a:gradFill>
              </a:rPr>
              <a:t>AdventureWorksDW2017.bak </a:t>
            </a:r>
            <a:r>
              <a:rPr lang="en-US" sz="1400" dirty="0">
                <a:gradFill>
                  <a:gsLst>
                    <a:gs pos="2917">
                      <a:schemeClr val="tx1"/>
                    </a:gs>
                    <a:gs pos="30000">
                      <a:schemeClr val="tx1"/>
                    </a:gs>
                  </a:gsLst>
                  <a:lin ang="5400000" scaled="0"/>
                </a:gradFill>
              </a:rPr>
              <a:t>from the link below</a:t>
            </a:r>
            <a:r>
              <a:rPr lang="en-US" sz="1400" b="1" dirty="0">
                <a:gradFill>
                  <a:gsLst>
                    <a:gs pos="2917">
                      <a:schemeClr val="tx1"/>
                    </a:gs>
                    <a:gs pos="30000">
                      <a:schemeClr val="tx1"/>
                    </a:gs>
                  </a:gsLst>
                  <a:lin ang="5400000" scaled="0"/>
                </a:gradFill>
              </a:rPr>
              <a:t> </a:t>
            </a:r>
            <a:r>
              <a:rPr lang="en-US" sz="1400" dirty="0">
                <a:gradFill>
                  <a:gsLst>
                    <a:gs pos="2917">
                      <a:schemeClr val="tx1"/>
                    </a:gs>
                    <a:gs pos="30000">
                      <a:schemeClr val="tx1"/>
                    </a:gs>
                  </a:gsLst>
                  <a:lin ang="5400000" scaled="0"/>
                </a:gradFill>
              </a:rPr>
              <a:t>and restore it to your SQL Server.  </a:t>
            </a:r>
          </a:p>
        </p:txBody>
      </p:sp>
      <p:sp>
        <p:nvSpPr>
          <p:cNvPr id="12" name="TextBox 11">
            <a:extLst>
              <a:ext uri="{FF2B5EF4-FFF2-40B4-BE49-F238E27FC236}">
                <a16:creationId xmlns:a16="http://schemas.microsoft.com/office/drawing/2014/main" id="{7D3F84B7-DD91-4E2B-9C86-4AC9CEDD4447}"/>
              </a:ext>
            </a:extLst>
          </p:cNvPr>
          <p:cNvSpPr txBox="1"/>
          <p:nvPr/>
        </p:nvSpPr>
        <p:spPr>
          <a:xfrm flipH="1">
            <a:off x="5652395" y="2780898"/>
            <a:ext cx="4288313"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How to Restore SQL Server Database to .</a:t>
            </a:r>
            <a:r>
              <a:rPr lang="en-US" sz="1400" dirty="0" err="1">
                <a:gradFill>
                  <a:gsLst>
                    <a:gs pos="2917">
                      <a:schemeClr val="tx1"/>
                    </a:gs>
                    <a:gs pos="30000">
                      <a:schemeClr val="tx1"/>
                    </a:gs>
                  </a:gsLst>
                  <a:lin ang="5400000" scaled="0"/>
                </a:gradFill>
              </a:rPr>
              <a:t>bak</a:t>
            </a:r>
            <a:r>
              <a:rPr lang="en-US" sz="1400" dirty="0">
                <a:gradFill>
                  <a:gsLst>
                    <a:gs pos="2917">
                      <a:schemeClr val="tx1"/>
                    </a:gs>
                    <a:gs pos="30000">
                      <a:schemeClr val="tx1"/>
                    </a:gs>
                  </a:gsLst>
                  <a:lin ang="5400000" scaled="0"/>
                </a:gradFill>
              </a:rPr>
              <a:t> file </a:t>
            </a:r>
          </a:p>
        </p:txBody>
      </p:sp>
      <p:sp>
        <p:nvSpPr>
          <p:cNvPr id="14" name="TextBox 13">
            <a:extLst>
              <a:ext uri="{FF2B5EF4-FFF2-40B4-BE49-F238E27FC236}">
                <a16:creationId xmlns:a16="http://schemas.microsoft.com/office/drawing/2014/main" id="{8580764B-F6F5-4AA9-AEEA-20C99C4F58CA}"/>
              </a:ext>
            </a:extLst>
          </p:cNvPr>
          <p:cNvSpPr txBox="1"/>
          <p:nvPr/>
        </p:nvSpPr>
        <p:spPr>
          <a:xfrm flipH="1">
            <a:off x="5701066" y="4090185"/>
            <a:ext cx="6005064"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Download SQL Server 2017 if you do not have a SQL Server already </a:t>
            </a:r>
          </a:p>
        </p:txBody>
      </p:sp>
      <p:sp>
        <p:nvSpPr>
          <p:cNvPr id="16" name="TextBox 15">
            <a:extLst>
              <a:ext uri="{FF2B5EF4-FFF2-40B4-BE49-F238E27FC236}">
                <a16:creationId xmlns:a16="http://schemas.microsoft.com/office/drawing/2014/main" id="{CEE43432-53E6-4738-BD25-1E16E2F29301}"/>
              </a:ext>
            </a:extLst>
          </p:cNvPr>
          <p:cNvSpPr txBox="1"/>
          <p:nvPr/>
        </p:nvSpPr>
        <p:spPr>
          <a:xfrm>
            <a:off x="5625226" y="4492611"/>
            <a:ext cx="4478448" cy="261610"/>
          </a:xfrm>
          <a:prstGeom prst="rect">
            <a:avLst/>
          </a:prstGeom>
          <a:noFill/>
        </p:spPr>
        <p:txBody>
          <a:bodyPr wrap="square">
            <a:spAutoFit/>
          </a:bodyPr>
          <a:lstStyle/>
          <a:p>
            <a:r>
              <a:rPr lang="en-US" sz="1100" dirty="0">
                <a:hlinkClick r:id="rId4"/>
              </a:rPr>
              <a:t>https://www.microsoft.com/en-us/sql-server/sql-server-2017</a:t>
            </a:r>
            <a:endParaRPr lang="en-US" sz="1100" dirty="0"/>
          </a:p>
        </p:txBody>
      </p:sp>
      <p:sp>
        <p:nvSpPr>
          <p:cNvPr id="18" name="TextBox 17">
            <a:extLst>
              <a:ext uri="{FF2B5EF4-FFF2-40B4-BE49-F238E27FC236}">
                <a16:creationId xmlns:a16="http://schemas.microsoft.com/office/drawing/2014/main" id="{D955D325-727C-4DC5-BC1E-9F02300E2F05}"/>
              </a:ext>
            </a:extLst>
          </p:cNvPr>
          <p:cNvSpPr txBox="1"/>
          <p:nvPr/>
        </p:nvSpPr>
        <p:spPr>
          <a:xfrm flipH="1">
            <a:off x="5733873" y="5200042"/>
            <a:ext cx="4681057"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Download SSMS if you don’t have it already</a:t>
            </a:r>
          </a:p>
        </p:txBody>
      </p:sp>
      <p:sp>
        <p:nvSpPr>
          <p:cNvPr id="20" name="TextBox 19">
            <a:extLst>
              <a:ext uri="{FF2B5EF4-FFF2-40B4-BE49-F238E27FC236}">
                <a16:creationId xmlns:a16="http://schemas.microsoft.com/office/drawing/2014/main" id="{8527EA09-F174-415F-9755-36AF9EC860A5}"/>
              </a:ext>
            </a:extLst>
          </p:cNvPr>
          <p:cNvSpPr txBox="1"/>
          <p:nvPr/>
        </p:nvSpPr>
        <p:spPr>
          <a:xfrm>
            <a:off x="5671092" y="5546692"/>
            <a:ext cx="6315696" cy="246221"/>
          </a:xfrm>
          <a:prstGeom prst="rect">
            <a:avLst/>
          </a:prstGeom>
          <a:noFill/>
        </p:spPr>
        <p:txBody>
          <a:bodyPr wrap="square">
            <a:spAutoFit/>
          </a:bodyPr>
          <a:lstStyle/>
          <a:p>
            <a:r>
              <a:rPr lang="en-US" sz="1000" dirty="0">
                <a:hlinkClick r:id="rId5"/>
              </a:rPr>
              <a:t>Download SQL Server Management Studio (SSMS) - SQL Server Management Studio (SSMS) | Microsoft Docs</a:t>
            </a:r>
            <a:endParaRPr lang="en-US" sz="1000" dirty="0"/>
          </a:p>
        </p:txBody>
      </p:sp>
      <p:sp>
        <p:nvSpPr>
          <p:cNvPr id="22" name="TextBox 21">
            <a:extLst>
              <a:ext uri="{FF2B5EF4-FFF2-40B4-BE49-F238E27FC236}">
                <a16:creationId xmlns:a16="http://schemas.microsoft.com/office/drawing/2014/main" id="{37285639-B7A5-472B-97EF-8914537AC806}"/>
              </a:ext>
            </a:extLst>
          </p:cNvPr>
          <p:cNvSpPr txBox="1"/>
          <p:nvPr/>
        </p:nvSpPr>
        <p:spPr>
          <a:xfrm>
            <a:off x="5592563" y="3136884"/>
            <a:ext cx="6177178" cy="261610"/>
          </a:xfrm>
          <a:prstGeom prst="rect">
            <a:avLst/>
          </a:prstGeom>
          <a:noFill/>
        </p:spPr>
        <p:txBody>
          <a:bodyPr wrap="square">
            <a:spAutoFit/>
          </a:bodyPr>
          <a:lstStyle/>
          <a:p>
            <a:r>
              <a:rPr lang="en-US" sz="1100" dirty="0">
                <a:hlinkClick r:id="rId6"/>
              </a:rPr>
              <a:t>Restore a Database Backup Using SSMS - SQL Server | Microsoft Docs</a:t>
            </a:r>
            <a:endParaRPr lang="en-US" sz="1100" dirty="0"/>
          </a:p>
        </p:txBody>
      </p:sp>
    </p:spTree>
    <p:extLst>
      <p:ext uri="{BB962C8B-B14F-4D97-AF65-F5344CB8AC3E}">
        <p14:creationId xmlns:p14="http://schemas.microsoft.com/office/powerpoint/2010/main" val="157582784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3"/>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FY21 Azure Data &amp; AI">
  <a:themeElements>
    <a:clrScheme name="ASB FY21">
      <a:dk1>
        <a:srgbClr val="1A1A1A"/>
      </a:dk1>
      <a:lt1>
        <a:srgbClr val="FFFFFF"/>
      </a:lt1>
      <a:dk2>
        <a:srgbClr val="0D0D0D"/>
      </a:dk2>
      <a:lt2>
        <a:srgbClr val="F2F2F2"/>
      </a:lt2>
      <a:accent1>
        <a:srgbClr val="243A5E"/>
      </a:accent1>
      <a:accent2>
        <a:srgbClr val="0078D4"/>
      </a:accent2>
      <a:accent3>
        <a:srgbClr val="50E6FF"/>
      </a:accent3>
      <a:accent4>
        <a:srgbClr val="32145A"/>
      </a:accent4>
      <a:accent5>
        <a:srgbClr val="5C2D91"/>
      </a:accent5>
      <a:accent6>
        <a:srgbClr val="B4A0FF"/>
      </a:accent6>
      <a:hlink>
        <a:srgbClr val="00B0F0"/>
      </a:hlink>
      <a:folHlink>
        <a:srgbClr val="C5C5C5"/>
      </a:folHlink>
    </a:clrScheme>
    <a:fontScheme name="FY21 Azure Data &amp; A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931C9019BC0345BB9A27BF4B480F9C" ma:contentTypeVersion="11" ma:contentTypeDescription="Create a new document." ma:contentTypeScope="" ma:versionID="9039ea8276e7a0892276f21a3bea6f43">
  <xsd:schema xmlns:xsd="http://www.w3.org/2001/XMLSchema" xmlns:xs="http://www.w3.org/2001/XMLSchema" xmlns:p="http://schemas.microsoft.com/office/2006/metadata/properties" xmlns:ns1="http://schemas.microsoft.com/sharepoint/v3" xmlns:ns2="10b8485d-8343-458f-997f-eb14a276c7b0" xmlns:ns3="cb876bba-6d2b-433c-92f1-7b06ddfde2e0" targetNamespace="http://schemas.microsoft.com/office/2006/metadata/properties" ma:root="true" ma:fieldsID="7f5b75f23843d00c5e59bbcba4252e07" ns1:_="" ns2:_="" ns3:_="">
    <xsd:import namespace="http://schemas.microsoft.com/sharepoint/v3"/>
    <xsd:import namespace="10b8485d-8343-458f-997f-eb14a276c7b0"/>
    <xsd:import namespace="cb876bba-6d2b-433c-92f1-7b06ddfde2e0"/>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b8485d-8343-458f-997f-eb14a276c7b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fals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b876bba-6d2b-433c-92f1-7b06ddfde2e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AutoTags xmlns="10b8485d-8343-458f-997f-eb14a276c7b0" xsi:nil="true"/>
    <PublishingExpirationDate xmlns="http://schemas.microsoft.com/sharepoint/v3" xsi:nil="true"/>
    <PublishingStartDate xmlns="http://schemas.microsoft.com/sharepoint/v3" xsi:nil="true"/>
    <SharedWithUsers xmlns="cb876bba-6d2b-433c-92f1-7b06ddfde2e0">
      <UserInfo>
        <DisplayName>Jeff King (ADLS)</DisplayName>
        <AccountId>2856</AccountId>
        <AccountType/>
      </UserInfo>
      <UserInfo>
        <DisplayName>Echo Wang</DisplayName>
        <AccountId>8030</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A2861D5A-CBC1-4D6A-A762-06E46D5A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0b8485d-8343-458f-997f-eb14a276c7b0"/>
    <ds:schemaRef ds:uri="cb876bba-6d2b-433c-92f1-7b06ddfde2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BB1219-8868-454C-B30C-98E529A0AB58}">
  <ds:schemaRefs>
    <ds:schemaRef ds:uri="http://schemas.microsoft.com/sharepoint/v3/contenttype/forms"/>
  </ds:schemaRefs>
</ds:datastoreItem>
</file>

<file path=customXml/itemProps3.xml><?xml version="1.0" encoding="utf-8"?>
<ds:datastoreItem xmlns:ds="http://schemas.openxmlformats.org/officeDocument/2006/customXml" ds:itemID="{0EF7E03B-5026-41CA-A8FD-2FF885C6C0AA}">
  <ds:schemaRefs>
    <ds:schemaRef ds:uri="10b8485d-8343-458f-997f-eb14a276c7b0"/>
    <ds:schemaRef ds:uri="cb876bba-6d2b-433c-92f1-7b06ddfde2e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195</TotalTime>
  <Words>1957</Words>
  <Application>Microsoft Office PowerPoint</Application>
  <PresentationFormat>Widescreen</PresentationFormat>
  <Paragraphs>185</Paragraphs>
  <Slides>16</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Consolas</vt:lpstr>
      <vt:lpstr>Segoe UI</vt:lpstr>
      <vt:lpstr>Segoe UI Light</vt:lpstr>
      <vt:lpstr>Segoe UI Semibold</vt:lpstr>
      <vt:lpstr>Segoe UI Semilight</vt:lpstr>
      <vt:lpstr>Wingdings</vt:lpstr>
      <vt:lpstr>FY21 Azure Data &amp; AI</vt:lpstr>
      <vt:lpstr>SQL Server to Azure Synapse Migration Accelerator (Migration Process, Modules, Scripts)</vt:lpstr>
      <vt:lpstr>PowerPoint Presentation</vt:lpstr>
      <vt:lpstr>SqlToSynapse Migration Accelerator</vt:lpstr>
      <vt:lpstr>SqlToSynapse Migration Accelerator  (Scripts) </vt:lpstr>
      <vt:lpstr>Complementary to Azure Synapse Pathway </vt:lpstr>
      <vt:lpstr>What are in the Utilities? </vt:lpstr>
      <vt:lpstr>SQL Server to Synapse Migration Tasks Carried out by Five PowerShell Scripts (Modules) </vt:lpstr>
      <vt:lpstr>What Do I need to Use the Utilities? </vt:lpstr>
      <vt:lpstr>To Test the Scripts with an actual SQL Server &amp; Azure Synapse </vt:lpstr>
      <vt:lpstr>PowerPoint Presentation</vt:lpstr>
      <vt:lpstr>PowerPoint Presentation</vt:lpstr>
      <vt:lpstr>PowerPoint Presentation</vt:lpstr>
      <vt:lpstr>PowerPoint Presentation</vt:lpstr>
      <vt:lpstr>PowerPoint Presentation</vt:lpstr>
      <vt:lpstr>Demo or Demo Recording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Appliance Migration Accelerator</dc:title>
  <dc:creator>Sharif Islam</dc:creator>
  <cp:lastModifiedBy>Gaiye Zhou</cp:lastModifiedBy>
  <cp:revision>106</cp:revision>
  <dcterms:created xsi:type="dcterms:W3CDTF">2020-08-13T21:10:22Z</dcterms:created>
  <dcterms:modified xsi:type="dcterms:W3CDTF">2021-05-28T21:18:33Z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EFC69554-24C1-42FD-BC2B-DBA01743B2C5</vt:lpwstr>
  </property>
  <property fmtid="{D5CDD505-2E9C-101B-9397-08002B2CF9AE}" pid="3" name="ArticulatePath">
    <vt:lpwstr>AMA Deck_Internal.8.17</vt:lpwstr>
  </property>
  <property fmtid="{D5CDD505-2E9C-101B-9397-08002B2CF9AE}" pid="4" name="ContentTypeId">
    <vt:lpwstr>0x0101003B931C9019BC0345BB9A27BF4B480F9C</vt:lpwstr>
  </property>
  <property fmtid="{D5CDD505-2E9C-101B-9397-08002B2CF9AE}" pid="5" name="MSIP_Label_f42aa342-8706-4288-bd11-ebb85995028c_Enabled">
    <vt:lpwstr>true</vt:lpwstr>
  </property>
  <property fmtid="{D5CDD505-2E9C-101B-9397-08002B2CF9AE}" pid="6" name="MSIP_Label_f42aa342-8706-4288-bd11-ebb85995028c_SetDate">
    <vt:lpwstr>2020-08-19T00:01:52Z</vt:lpwstr>
  </property>
  <property fmtid="{D5CDD505-2E9C-101B-9397-08002B2CF9AE}" pid="7" name="MSIP_Label_f42aa342-8706-4288-bd11-ebb85995028c_Method">
    <vt:lpwstr>Standard</vt:lpwstr>
  </property>
  <property fmtid="{D5CDD505-2E9C-101B-9397-08002B2CF9AE}" pid="8" name="MSIP_Label_f42aa342-8706-4288-bd11-ebb85995028c_Name">
    <vt:lpwstr>Internal</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ActionId">
    <vt:lpwstr>c31326a8-943f-41c0-becb-0fb57b24f6ac</vt:lpwstr>
  </property>
  <property fmtid="{D5CDD505-2E9C-101B-9397-08002B2CF9AE}" pid="11" name="MSIP_Label_f42aa342-8706-4288-bd11-ebb85995028c_ContentBits">
    <vt:lpwstr>0</vt:lpwstr>
  </property>
</Properties>
</file>